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eb17be69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eb17be69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cfcee4ac8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cfcee4ac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f30d311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f30d311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f30d3111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f30d3111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f30d3111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f30d3111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f30d3111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f30d3111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f30d3111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f30d3111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cfcee4ac8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cfcee4ac8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6f30d3111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f30d3111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f30d3111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6f30d3111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d9f7d7463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d9f7d7463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cfcee4ac8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cfcee4ac8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c89b60c5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c89b60c5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01d03fb5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01d03fb5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eb17be69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eb17be69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7eb17be69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eb17be69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7eb17be691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7eb17be69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7eb17be691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7eb17be69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7eb17be69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7eb17be69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7eb17be69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eb17be691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6cada4912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6cada4912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b9410e43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b9410e43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eb17be691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eb17be691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eb17be69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eb17be69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7eb17be69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7eb17be69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7eb17be69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7eb17be69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7eb17be69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7eb17be69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7b9410e43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7b9410e43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7db426b37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7db426b37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7d9f7d7463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7d9f7d7463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7c89b60c5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7c89b60c5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7c89b60c5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7c89b60c5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eb17be69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eb17be69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7c89b60c5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7c89b60c5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7c89b60c5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7c89b60c5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7c89b60c5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7c89b60c5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7cfcee4ac8_4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7cfcee4ac8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7cfcee4ac8_4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7cfcee4ac8_4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6cada491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6cada491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7c89b60c5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7c89b60c5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6f30d3111d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6f30d3111d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7c89b60c5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7c89b60c5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7b9410e43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7b9410e43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eb17be69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eb17be69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c89b60c5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c89b60c5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7eb17be69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eb17be69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eb17be69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eb17be69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c89b60c5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c89b60c5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3.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00550" y="456900"/>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500550" y="1138213"/>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Char char="●"/>
              <a:defRPr sz="1800"/>
            </a:lvl1pPr>
            <a:lvl2pPr indent="-317500" lvl="1" marL="914400">
              <a:lnSpc>
                <a:spcPct val="115000"/>
              </a:lnSpc>
              <a:spcBef>
                <a:spcPts val="1600"/>
              </a:spcBef>
              <a:spcAft>
                <a:spcPts val="0"/>
              </a:spcAft>
              <a:buSzPts val="1400"/>
              <a:buChar char="○"/>
              <a:defRPr/>
            </a:lvl2pPr>
            <a:lvl3pPr indent="-317500" lvl="2" marL="1371600">
              <a:lnSpc>
                <a:spcPct val="115000"/>
              </a:lnSpc>
              <a:spcBef>
                <a:spcPts val="1600"/>
              </a:spcBef>
              <a:spcAft>
                <a:spcPts val="0"/>
              </a:spcAft>
              <a:buSzPts val="1400"/>
              <a:buChar char="■"/>
              <a:defRPr/>
            </a:lvl3pPr>
            <a:lvl4pPr indent="-317500" lvl="3" marL="1828800">
              <a:lnSpc>
                <a:spcPct val="115000"/>
              </a:lnSpc>
              <a:spcBef>
                <a:spcPts val="1600"/>
              </a:spcBef>
              <a:spcAft>
                <a:spcPts val="0"/>
              </a:spcAft>
              <a:buSzPts val="1400"/>
              <a:buChar char="●"/>
              <a:defRPr/>
            </a:lvl4pPr>
            <a:lvl5pPr indent="-317500" lvl="4" marL="2286000">
              <a:lnSpc>
                <a:spcPct val="115000"/>
              </a:lnSpc>
              <a:spcBef>
                <a:spcPts val="1600"/>
              </a:spcBef>
              <a:spcAft>
                <a:spcPts val="0"/>
              </a:spcAft>
              <a:buSzPts val="1400"/>
              <a:buChar char="○"/>
              <a:defRPr/>
            </a:lvl5pPr>
            <a:lvl6pPr indent="-317500" lvl="5" marL="2743200">
              <a:lnSpc>
                <a:spcPct val="115000"/>
              </a:lnSpc>
              <a:spcBef>
                <a:spcPts val="1600"/>
              </a:spcBef>
              <a:spcAft>
                <a:spcPts val="0"/>
              </a:spcAft>
              <a:buSzPts val="1400"/>
              <a:buChar char="■"/>
              <a:defRPr/>
            </a:lvl6pPr>
            <a:lvl7pPr indent="-317500" lvl="6" marL="3200400">
              <a:lnSpc>
                <a:spcPct val="115000"/>
              </a:lnSpc>
              <a:spcBef>
                <a:spcPts val="1600"/>
              </a:spcBef>
              <a:spcAft>
                <a:spcPts val="0"/>
              </a:spcAft>
              <a:buSzPts val="1400"/>
              <a:buChar char="●"/>
              <a:defRPr/>
            </a:lvl7pPr>
            <a:lvl8pPr indent="-317500" lvl="7" marL="3657600">
              <a:lnSpc>
                <a:spcPct val="115000"/>
              </a:lnSpc>
              <a:spcBef>
                <a:spcPts val="1600"/>
              </a:spcBef>
              <a:spcAft>
                <a:spcPts val="0"/>
              </a:spcAft>
              <a:buSzPts val="1400"/>
              <a:buChar char="○"/>
              <a:defRPr/>
            </a:lvl8pPr>
            <a:lvl9pPr indent="-317500" lvl="8" marL="4114800">
              <a:lnSpc>
                <a:spcPct val="115000"/>
              </a:lnSpc>
              <a:spcBef>
                <a:spcPts val="1600"/>
              </a:spcBef>
              <a:spcAft>
                <a:spcPts val="1600"/>
              </a:spcAft>
              <a:buSzPts val="1400"/>
              <a:buChar cha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mt="5000"/>
          </a:blip>
          <a:stretch>
            <a:fillRect/>
          </a:stretch>
        </p:blipFill>
        <p:spPr>
          <a:xfrm>
            <a:off x="2781238" y="213475"/>
            <a:ext cx="3581528" cy="357682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hyperlink" Target="http://bit.ly/K12Inventor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3.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7.png"/><Relationship Id="rId4" Type="http://schemas.openxmlformats.org/officeDocument/2006/relationships/image" Target="../media/image35.png"/><Relationship Id="rId5"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Google Shape;55;p13"/>
          <p:cNvSpPr txBox="1"/>
          <p:nvPr>
            <p:ph type="ctrTitle"/>
          </p:nvPr>
        </p:nvSpPr>
        <p:spPr>
          <a:xfrm>
            <a:off x="311708" y="-208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 have to complete detailed </a:t>
            </a:r>
            <a:r>
              <a:rPr lang="en"/>
              <a:t>Inventory from Scratch</a:t>
            </a:r>
            <a:r>
              <a:rPr lang="en"/>
              <a:t>?!?!</a:t>
            </a:r>
            <a:endParaRPr/>
          </a:p>
        </p:txBody>
      </p:sp>
      <p:sp>
        <p:nvSpPr>
          <p:cNvPr id="56" name="Google Shape;56;p13"/>
          <p:cNvSpPr txBox="1"/>
          <p:nvPr>
            <p:ph idx="1" type="subTitle"/>
          </p:nvPr>
        </p:nvSpPr>
        <p:spPr>
          <a:xfrm>
            <a:off x="389750" y="1891500"/>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666666"/>
                </a:solidFill>
              </a:rPr>
              <a:t>Lead Presenter: Casey DeGier</a:t>
            </a:r>
            <a:endParaRPr b="1" sz="2400">
              <a:solidFill>
                <a:srgbClr val="666666"/>
              </a:solidFill>
            </a:endParaRPr>
          </a:p>
          <a:p>
            <a:pPr indent="0" lvl="0" marL="0" rtl="0" algn="l">
              <a:spcBef>
                <a:spcPts val="0"/>
              </a:spcBef>
              <a:spcAft>
                <a:spcPts val="0"/>
              </a:spcAft>
              <a:buNone/>
            </a:pPr>
            <a:r>
              <a:rPr lang="en" sz="2400">
                <a:solidFill>
                  <a:srgbClr val="666666"/>
                </a:solidFill>
              </a:rPr>
              <a:t>I&amp;T Department Administrative Assistant</a:t>
            </a:r>
            <a:endParaRPr sz="2400">
              <a:solidFill>
                <a:srgbClr val="666666"/>
              </a:solidFill>
            </a:endParaRPr>
          </a:p>
          <a:p>
            <a:pPr indent="0" lvl="0" marL="0" rtl="0" algn="l">
              <a:spcBef>
                <a:spcPts val="0"/>
              </a:spcBef>
              <a:spcAft>
                <a:spcPts val="0"/>
              </a:spcAft>
              <a:buNone/>
            </a:pPr>
            <a:r>
              <a:t/>
            </a:r>
            <a:endParaRPr sz="1200">
              <a:solidFill>
                <a:srgbClr val="666666"/>
              </a:solidFill>
            </a:endParaRPr>
          </a:p>
          <a:p>
            <a:pPr indent="0" lvl="0" marL="0" rtl="0" algn="l">
              <a:spcBef>
                <a:spcPts val="0"/>
              </a:spcBef>
              <a:spcAft>
                <a:spcPts val="0"/>
              </a:spcAft>
              <a:buNone/>
            </a:pPr>
            <a:r>
              <a:rPr b="1" lang="en" sz="2400">
                <a:solidFill>
                  <a:srgbClr val="666666"/>
                </a:solidFill>
              </a:rPr>
              <a:t>Co-Presenter: Emily Healy</a:t>
            </a:r>
            <a:endParaRPr b="1" sz="2400">
              <a:solidFill>
                <a:srgbClr val="666666"/>
              </a:solidFill>
            </a:endParaRPr>
          </a:p>
          <a:p>
            <a:pPr indent="0" lvl="0" marL="0" rtl="0" algn="l">
              <a:spcBef>
                <a:spcPts val="0"/>
              </a:spcBef>
              <a:spcAft>
                <a:spcPts val="0"/>
              </a:spcAft>
              <a:buNone/>
            </a:pPr>
            <a:r>
              <a:rPr lang="en" sz="2400">
                <a:solidFill>
                  <a:srgbClr val="666666"/>
                </a:solidFill>
              </a:rPr>
              <a:t>Help Desk and Systems Support Specialist</a:t>
            </a:r>
            <a:endParaRPr sz="2400">
              <a:solidFill>
                <a:srgbClr val="666666"/>
              </a:solidFill>
            </a:endParaRPr>
          </a:p>
        </p:txBody>
      </p:sp>
      <p:sp>
        <p:nvSpPr>
          <p:cNvPr id="57" name="Google Shape;57;p13"/>
          <p:cNvSpPr txBox="1"/>
          <p:nvPr/>
        </p:nvSpPr>
        <p:spPr>
          <a:xfrm>
            <a:off x="78950" y="4327100"/>
            <a:ext cx="3472200" cy="5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Slide Deck:</a:t>
            </a:r>
            <a:endParaRPr sz="1800"/>
          </a:p>
          <a:p>
            <a:pPr indent="0" lvl="0" marL="0" rtl="0" algn="l">
              <a:spcBef>
                <a:spcPts val="0"/>
              </a:spcBef>
              <a:spcAft>
                <a:spcPts val="0"/>
              </a:spcAft>
              <a:buNone/>
            </a:pPr>
            <a:r>
              <a:rPr lang="en" sz="1800" u="sng">
                <a:solidFill>
                  <a:schemeClr val="hlink"/>
                </a:solidFill>
                <a:hlinkClick r:id="rId4"/>
              </a:rPr>
              <a:t>http://bit.ly/K12Inventory</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SCHOOLDUDE?</a:t>
            </a:r>
            <a:endParaRPr/>
          </a:p>
        </p:txBody>
      </p:sp>
      <p:sp>
        <p:nvSpPr>
          <p:cNvPr id="125" name="Google Shape;125;p22"/>
          <p:cNvSpPr txBox="1"/>
          <p:nvPr>
            <p:ph idx="1" type="body"/>
          </p:nvPr>
        </p:nvSpPr>
        <p:spPr>
          <a:xfrm>
            <a:off x="348150" y="11382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Insight was included with our Help Desk ticketing system</a:t>
            </a:r>
            <a:endParaRPr/>
          </a:p>
          <a:p>
            <a:pPr indent="-342900" lvl="0" marL="457200" rtl="0" algn="l">
              <a:spcBef>
                <a:spcPts val="0"/>
              </a:spcBef>
              <a:spcAft>
                <a:spcPts val="0"/>
              </a:spcAft>
              <a:buSzPts val="1800"/>
              <a:buChar char="●"/>
            </a:pPr>
            <a:r>
              <a:rPr lang="en"/>
              <a:t>One less software program to maintain</a:t>
            </a:r>
            <a:endParaRPr/>
          </a:p>
          <a:p>
            <a:pPr indent="-342900" lvl="0" marL="457200" rtl="0" algn="l">
              <a:spcBef>
                <a:spcPts val="0"/>
              </a:spcBef>
              <a:spcAft>
                <a:spcPts val="0"/>
              </a:spcAft>
              <a:buSzPts val="1800"/>
              <a:buChar char="●"/>
            </a:pPr>
            <a:r>
              <a:rPr lang="en"/>
              <a:t>Ability to run a scan that detects wired and wireless devices over the network</a:t>
            </a:r>
            <a:endParaRPr/>
          </a:p>
          <a:p>
            <a:pPr indent="-342900" lvl="0" marL="457200" rtl="0" algn="l">
              <a:spcBef>
                <a:spcPts val="0"/>
              </a:spcBef>
              <a:spcAft>
                <a:spcPts val="0"/>
              </a:spcAft>
              <a:buSzPts val="1800"/>
              <a:buChar char="●"/>
            </a:pPr>
            <a:r>
              <a:rPr lang="en">
                <a:solidFill>
                  <a:schemeClr val="dk1"/>
                </a:solidFill>
              </a:rPr>
              <a:t>Ability</a:t>
            </a:r>
            <a:r>
              <a:rPr lang="en"/>
              <a:t> to import data from Google Admin Console</a:t>
            </a:r>
            <a:endParaRPr/>
          </a:p>
          <a:p>
            <a:pPr indent="-342900" lvl="0" marL="457200" rtl="0" algn="l">
              <a:spcBef>
                <a:spcPts val="0"/>
              </a:spcBef>
              <a:spcAft>
                <a:spcPts val="0"/>
              </a:spcAft>
              <a:buSzPts val="1800"/>
              <a:buChar char="●"/>
            </a:pPr>
            <a:r>
              <a:rPr lang="en">
                <a:solidFill>
                  <a:schemeClr val="dk1"/>
                </a:solidFill>
              </a:rPr>
              <a:t>Ability</a:t>
            </a:r>
            <a:r>
              <a:rPr lang="en"/>
              <a:t> to import data from manual templates</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Scan Management Setup</a:t>
            </a:r>
            <a:endParaRPr/>
          </a:p>
        </p:txBody>
      </p:sp>
      <p:sp>
        <p:nvSpPr>
          <p:cNvPr id="131" name="Google Shape;131;p23"/>
          <p:cNvSpPr txBox="1"/>
          <p:nvPr>
            <p:ph idx="1" type="body"/>
          </p:nvPr>
        </p:nvSpPr>
        <p:spPr>
          <a:xfrm>
            <a:off x="500550" y="107386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InsightPAD</a:t>
            </a:r>
            <a:endParaRPr/>
          </a:p>
          <a:p>
            <a:pPr indent="-342900" lvl="0" marL="457200" rtl="0" algn="l">
              <a:spcBef>
                <a:spcPts val="0"/>
              </a:spcBef>
              <a:spcAft>
                <a:spcPts val="0"/>
              </a:spcAft>
              <a:buSzPts val="1800"/>
              <a:buAutoNum type="arabicPeriod"/>
            </a:pPr>
            <a:r>
              <a:rPr lang="en"/>
              <a:t>Network Devices</a:t>
            </a:r>
            <a:endParaRPr/>
          </a:p>
          <a:p>
            <a:pPr indent="-342900" lvl="0" marL="457200" rtl="0" algn="l">
              <a:spcBef>
                <a:spcPts val="0"/>
              </a:spcBef>
              <a:spcAft>
                <a:spcPts val="0"/>
              </a:spcAft>
              <a:buSzPts val="1800"/>
              <a:buAutoNum type="arabicPeriod"/>
            </a:pPr>
            <a:r>
              <a:rPr lang="en"/>
              <a:t>Windows Devices</a:t>
            </a:r>
            <a:endParaRPr/>
          </a:p>
          <a:p>
            <a:pPr indent="-342900" lvl="0" marL="457200" rtl="0" algn="l">
              <a:spcBef>
                <a:spcPts val="0"/>
              </a:spcBef>
              <a:spcAft>
                <a:spcPts val="0"/>
              </a:spcAft>
              <a:buSzPts val="1800"/>
              <a:buAutoNum type="arabicPeriod"/>
            </a:pPr>
            <a:r>
              <a:rPr lang="en"/>
              <a:t>Scan Type</a:t>
            </a:r>
            <a:endParaRPr/>
          </a:p>
          <a:p>
            <a:pPr indent="-342900" lvl="0" marL="457200" rtl="0" algn="l">
              <a:spcBef>
                <a:spcPts val="0"/>
              </a:spcBef>
              <a:spcAft>
                <a:spcPts val="0"/>
              </a:spcAft>
              <a:buSzPts val="1800"/>
              <a:buAutoNum type="arabicPeriod"/>
            </a:pPr>
            <a:r>
              <a:rPr lang="en"/>
              <a:t>Discovery Probe</a:t>
            </a:r>
            <a:endParaRPr/>
          </a:p>
          <a:p>
            <a:pPr indent="-342900" lvl="0" marL="457200" rtl="0" algn="l">
              <a:spcBef>
                <a:spcPts val="0"/>
              </a:spcBef>
              <a:spcAft>
                <a:spcPts val="0"/>
              </a:spcAft>
              <a:buSzPts val="1800"/>
              <a:buAutoNum type="arabicPeriod"/>
            </a:pPr>
            <a:r>
              <a:rPr lang="en"/>
              <a:t>IP Range Set</a:t>
            </a:r>
            <a:endParaRPr/>
          </a:p>
          <a:p>
            <a:pPr indent="-342900" lvl="0" marL="457200" rtl="0" algn="l">
              <a:spcBef>
                <a:spcPts val="0"/>
              </a:spcBef>
              <a:spcAft>
                <a:spcPts val="0"/>
              </a:spcAft>
              <a:buSzPts val="1800"/>
              <a:buAutoNum type="arabicPeriod"/>
            </a:pPr>
            <a:r>
              <a:rPr lang="en"/>
              <a:t>Credentials</a:t>
            </a:r>
            <a:endParaRPr/>
          </a:p>
          <a:p>
            <a:pPr indent="-342900" lvl="0" marL="457200" rtl="0" algn="l">
              <a:spcBef>
                <a:spcPts val="0"/>
              </a:spcBef>
              <a:spcAft>
                <a:spcPts val="0"/>
              </a:spcAft>
              <a:buSzPts val="1800"/>
              <a:buAutoNum type="arabicPeriod"/>
            </a:pPr>
            <a:r>
              <a:rPr lang="en"/>
              <a:t>Schedule</a:t>
            </a:r>
            <a:endParaRPr/>
          </a:p>
          <a:p>
            <a:pPr indent="0" lvl="0" marL="0" rtl="0" algn="l">
              <a:spcBef>
                <a:spcPts val="1600"/>
              </a:spcBef>
              <a:spcAft>
                <a:spcPts val="1600"/>
              </a:spcAft>
              <a:buNone/>
            </a:pPr>
            <a:r>
              <a:t/>
            </a:r>
            <a:endParaRPr/>
          </a:p>
        </p:txBody>
      </p:sp>
      <p:pic>
        <p:nvPicPr>
          <p:cNvPr id="132" name="Google Shape;132;p23"/>
          <p:cNvPicPr preferRelativeResize="0"/>
          <p:nvPr/>
        </p:nvPicPr>
        <p:blipFill>
          <a:blip r:embed="rId3">
            <a:alphaModFix/>
          </a:blip>
          <a:stretch>
            <a:fillRect/>
          </a:stretch>
        </p:blipFill>
        <p:spPr>
          <a:xfrm>
            <a:off x="3873500" y="1143851"/>
            <a:ext cx="4099824" cy="1811175"/>
          </a:xfrm>
          <a:prstGeom prst="rect">
            <a:avLst/>
          </a:prstGeom>
          <a:noFill/>
          <a:ln>
            <a:noFill/>
          </a:ln>
          <a:effectLst>
            <a:outerShdw blurRad="1171575" rotWithShape="0" algn="bl" dir="9900000" dist="180975">
              <a:srgbClr val="000000">
                <a:alpha val="4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Scan Management</a:t>
            </a:r>
            <a:endParaRPr/>
          </a:p>
        </p:txBody>
      </p:sp>
      <p:sp>
        <p:nvSpPr>
          <p:cNvPr id="138" name="Google Shape;138;p24"/>
          <p:cNvSpPr txBox="1"/>
          <p:nvPr>
            <p:ph idx="1" type="body"/>
          </p:nvPr>
        </p:nvSpPr>
        <p:spPr>
          <a:xfrm>
            <a:off x="500550" y="107386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InsightPAD</a:t>
            </a:r>
            <a:endParaRPr/>
          </a:p>
          <a:p>
            <a:pPr indent="-317500" lvl="1" marL="914400" rtl="0" algn="l">
              <a:spcBef>
                <a:spcPts val="0"/>
              </a:spcBef>
              <a:spcAft>
                <a:spcPts val="0"/>
              </a:spcAft>
              <a:buSzPts val="1400"/>
              <a:buChar char="○"/>
            </a:pPr>
            <a:r>
              <a:rPr lang="en"/>
              <a:t>Virtual Server located within our district</a:t>
            </a:r>
            <a:endParaRPr/>
          </a:p>
          <a:p>
            <a:pPr indent="-317500" lvl="1" marL="914400" rtl="0" algn="l">
              <a:spcBef>
                <a:spcPts val="0"/>
              </a:spcBef>
              <a:spcAft>
                <a:spcPts val="0"/>
              </a:spcAft>
              <a:buSzPts val="1400"/>
              <a:buChar char="○"/>
            </a:pPr>
            <a:r>
              <a:rPr lang="en"/>
              <a:t>Windows 10</a:t>
            </a:r>
            <a:endParaRPr/>
          </a:p>
          <a:p>
            <a:pPr indent="-317500" lvl="1" marL="914400" rtl="0" algn="l">
              <a:spcBef>
                <a:spcPts val="0"/>
              </a:spcBef>
              <a:spcAft>
                <a:spcPts val="0"/>
              </a:spcAft>
              <a:buSzPts val="1400"/>
              <a:buChar char="○"/>
            </a:pPr>
            <a:r>
              <a:rPr lang="en"/>
              <a:t>SchoolDude Database Storage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Scan Management</a:t>
            </a:r>
            <a:endParaRPr/>
          </a:p>
        </p:txBody>
      </p:sp>
      <p:sp>
        <p:nvSpPr>
          <p:cNvPr id="144" name="Google Shape;144;p25"/>
          <p:cNvSpPr txBox="1"/>
          <p:nvPr>
            <p:ph idx="1" type="body"/>
          </p:nvPr>
        </p:nvSpPr>
        <p:spPr>
          <a:xfrm>
            <a:off x="500550" y="107386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2"/>
            </a:pPr>
            <a:r>
              <a:rPr lang="en"/>
              <a:t>Network Devices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5" name="Google Shape;145;p25"/>
          <p:cNvPicPr preferRelativeResize="0"/>
          <p:nvPr/>
        </p:nvPicPr>
        <p:blipFill>
          <a:blip r:embed="rId3">
            <a:alphaModFix/>
          </a:blip>
          <a:stretch>
            <a:fillRect/>
          </a:stretch>
        </p:blipFill>
        <p:spPr>
          <a:xfrm>
            <a:off x="3930600" y="799913"/>
            <a:ext cx="4495800" cy="2733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Scan Management</a:t>
            </a:r>
            <a:endParaRPr/>
          </a:p>
        </p:txBody>
      </p:sp>
      <p:sp>
        <p:nvSpPr>
          <p:cNvPr id="151" name="Google Shape;151;p26"/>
          <p:cNvSpPr txBox="1"/>
          <p:nvPr>
            <p:ph idx="1" type="body"/>
          </p:nvPr>
        </p:nvSpPr>
        <p:spPr>
          <a:xfrm>
            <a:off x="500550" y="107386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3"/>
            </a:pPr>
            <a:r>
              <a:rPr lang="en"/>
              <a:t>Scan Type</a:t>
            </a:r>
            <a:endParaRPr/>
          </a:p>
          <a:p>
            <a:pPr indent="0" lvl="0" marL="91440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2" name="Google Shape;152;p26"/>
          <p:cNvPicPr preferRelativeResize="0"/>
          <p:nvPr/>
        </p:nvPicPr>
        <p:blipFill>
          <a:blip r:embed="rId3">
            <a:alphaModFix/>
          </a:blip>
          <a:stretch>
            <a:fillRect/>
          </a:stretch>
        </p:blipFill>
        <p:spPr>
          <a:xfrm>
            <a:off x="3430200" y="1073863"/>
            <a:ext cx="4038600" cy="1666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Scan Management</a:t>
            </a:r>
            <a:endParaRPr/>
          </a:p>
        </p:txBody>
      </p:sp>
      <p:sp>
        <p:nvSpPr>
          <p:cNvPr id="158" name="Google Shape;158;p27"/>
          <p:cNvSpPr txBox="1"/>
          <p:nvPr>
            <p:ph idx="1" type="body"/>
          </p:nvPr>
        </p:nvSpPr>
        <p:spPr>
          <a:xfrm>
            <a:off x="500550" y="107386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4"/>
            </a:pPr>
            <a:r>
              <a:rPr lang="en"/>
              <a:t>Discovery Probe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9" name="Google Shape;159;p27"/>
          <p:cNvPicPr preferRelativeResize="0"/>
          <p:nvPr/>
        </p:nvPicPr>
        <p:blipFill>
          <a:blip r:embed="rId3">
            <a:alphaModFix/>
          </a:blip>
          <a:stretch>
            <a:fillRect/>
          </a:stretch>
        </p:blipFill>
        <p:spPr>
          <a:xfrm>
            <a:off x="1312600" y="1454300"/>
            <a:ext cx="6518825" cy="2326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Scan Management</a:t>
            </a:r>
            <a:endParaRPr/>
          </a:p>
        </p:txBody>
      </p:sp>
      <p:sp>
        <p:nvSpPr>
          <p:cNvPr id="165" name="Google Shape;165;p28"/>
          <p:cNvSpPr txBox="1"/>
          <p:nvPr>
            <p:ph idx="1" type="body"/>
          </p:nvPr>
        </p:nvSpPr>
        <p:spPr>
          <a:xfrm>
            <a:off x="500550" y="107386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5"/>
            </a:pPr>
            <a:r>
              <a:rPr lang="en"/>
              <a:t>IP Range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66" name="Google Shape;166;p28"/>
          <p:cNvPicPr preferRelativeResize="0"/>
          <p:nvPr/>
        </p:nvPicPr>
        <p:blipFill>
          <a:blip r:embed="rId3">
            <a:alphaModFix/>
          </a:blip>
          <a:stretch>
            <a:fillRect/>
          </a:stretch>
        </p:blipFill>
        <p:spPr>
          <a:xfrm>
            <a:off x="3686725" y="230200"/>
            <a:ext cx="5026150" cy="3538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IP Range</a:t>
            </a:r>
            <a:endParaRPr/>
          </a:p>
        </p:txBody>
      </p:sp>
      <p:sp>
        <p:nvSpPr>
          <p:cNvPr id="172" name="Google Shape;172;p29"/>
          <p:cNvSpPr txBox="1"/>
          <p:nvPr>
            <p:ph idx="1" type="body"/>
          </p:nvPr>
        </p:nvSpPr>
        <p:spPr>
          <a:xfrm>
            <a:off x="500550" y="1138225"/>
            <a:ext cx="4771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Ranges are sorted by building</a:t>
            </a:r>
            <a:endParaRPr/>
          </a:p>
          <a:p>
            <a:pPr indent="-317500" lvl="1" marL="914400" rtl="0" algn="l">
              <a:spcBef>
                <a:spcPts val="0"/>
              </a:spcBef>
              <a:spcAft>
                <a:spcPts val="0"/>
              </a:spcAft>
              <a:buSzPts val="1400"/>
              <a:buChar char="○"/>
            </a:pPr>
            <a:r>
              <a:rPr lang="en"/>
              <a:t>Wired</a:t>
            </a:r>
            <a:endParaRPr/>
          </a:p>
          <a:p>
            <a:pPr indent="-317500" lvl="1" marL="914400" rtl="0" algn="l">
              <a:spcBef>
                <a:spcPts val="0"/>
              </a:spcBef>
              <a:spcAft>
                <a:spcPts val="0"/>
              </a:spcAft>
              <a:buSzPts val="1400"/>
              <a:buChar char="○"/>
            </a:pPr>
            <a:r>
              <a:rPr lang="en"/>
              <a:t>Wireless</a:t>
            </a:r>
            <a:endParaRPr/>
          </a:p>
          <a:p>
            <a:pPr indent="-342900" lvl="0" marL="457200" rtl="0" algn="l">
              <a:spcBef>
                <a:spcPts val="0"/>
              </a:spcBef>
              <a:spcAft>
                <a:spcPts val="0"/>
              </a:spcAft>
              <a:buSzPts val="1800"/>
              <a:buChar char="●"/>
            </a:pPr>
            <a:r>
              <a:rPr lang="en"/>
              <a:t>When filtering can sort by specific location</a:t>
            </a:r>
            <a:endParaRPr/>
          </a:p>
          <a:p>
            <a:pPr indent="0" lvl="0" marL="0" rtl="0" algn="l">
              <a:spcBef>
                <a:spcPts val="1600"/>
              </a:spcBef>
              <a:spcAft>
                <a:spcPts val="1600"/>
              </a:spcAft>
              <a:buNone/>
            </a:pPr>
            <a:r>
              <a:t/>
            </a:r>
            <a:endParaRPr/>
          </a:p>
        </p:txBody>
      </p:sp>
      <p:pic>
        <p:nvPicPr>
          <p:cNvPr id="173" name="Google Shape;173;p29"/>
          <p:cNvPicPr preferRelativeResize="0"/>
          <p:nvPr/>
        </p:nvPicPr>
        <p:blipFill>
          <a:blip r:embed="rId3">
            <a:alphaModFix/>
          </a:blip>
          <a:stretch>
            <a:fillRect/>
          </a:stretch>
        </p:blipFill>
        <p:spPr>
          <a:xfrm>
            <a:off x="4791813" y="1029600"/>
            <a:ext cx="3571875" cy="2000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Scan Management</a:t>
            </a:r>
            <a:endParaRPr/>
          </a:p>
        </p:txBody>
      </p:sp>
      <p:sp>
        <p:nvSpPr>
          <p:cNvPr id="179" name="Google Shape;179;p30"/>
          <p:cNvSpPr txBox="1"/>
          <p:nvPr>
            <p:ph idx="1" type="body"/>
          </p:nvPr>
        </p:nvSpPr>
        <p:spPr>
          <a:xfrm>
            <a:off x="500550" y="107386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6"/>
            </a:pPr>
            <a:r>
              <a:rPr lang="en"/>
              <a:t>Credentials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80" name="Google Shape;180;p30"/>
          <p:cNvPicPr preferRelativeResize="0"/>
          <p:nvPr/>
        </p:nvPicPr>
        <p:blipFill>
          <a:blip r:embed="rId3">
            <a:alphaModFix/>
          </a:blip>
          <a:stretch>
            <a:fillRect/>
          </a:stretch>
        </p:blipFill>
        <p:spPr>
          <a:xfrm>
            <a:off x="667423" y="1958200"/>
            <a:ext cx="7809150" cy="1400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Scan Management</a:t>
            </a:r>
            <a:endParaRPr/>
          </a:p>
        </p:txBody>
      </p:sp>
      <p:sp>
        <p:nvSpPr>
          <p:cNvPr id="186" name="Google Shape;186;p31"/>
          <p:cNvSpPr txBox="1"/>
          <p:nvPr>
            <p:ph idx="1" type="body"/>
          </p:nvPr>
        </p:nvSpPr>
        <p:spPr>
          <a:xfrm>
            <a:off x="500550" y="107386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7"/>
            </a:pPr>
            <a:r>
              <a:rPr lang="en"/>
              <a:t>Schedule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87" name="Google Shape;187;p31"/>
          <p:cNvPicPr preferRelativeResize="0"/>
          <p:nvPr/>
        </p:nvPicPr>
        <p:blipFill>
          <a:blip r:embed="rId3">
            <a:alphaModFix/>
          </a:blip>
          <a:stretch>
            <a:fillRect/>
          </a:stretch>
        </p:blipFill>
        <p:spPr>
          <a:xfrm>
            <a:off x="467888" y="1539351"/>
            <a:ext cx="8208224" cy="2239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0" y="345925"/>
            <a:ext cx="8520600" cy="887700"/>
          </a:xfrm>
          <a:prstGeom prst="rect">
            <a:avLst/>
          </a:prstGeom>
          <a:effectLst>
            <a:outerShdw blurRad="57150" rotWithShape="0" algn="bl" dir="5400000" dist="19050">
              <a:srgbClr val="85200C">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a:t>Holmen School District</a:t>
            </a:r>
            <a:endParaRPr/>
          </a:p>
        </p:txBody>
      </p:sp>
      <p:sp>
        <p:nvSpPr>
          <p:cNvPr id="63" name="Google Shape;63;p14"/>
          <p:cNvSpPr txBox="1"/>
          <p:nvPr>
            <p:ph idx="1" type="subTitle"/>
          </p:nvPr>
        </p:nvSpPr>
        <p:spPr>
          <a:xfrm>
            <a:off x="311700" y="11737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4000 Students - 625 Staff Members - 9 Buildings</a:t>
            </a:r>
            <a:endParaRPr/>
          </a:p>
        </p:txBody>
      </p:sp>
      <p:pic>
        <p:nvPicPr>
          <p:cNvPr id="64" name="Google Shape;64;p14"/>
          <p:cNvPicPr preferRelativeResize="0"/>
          <p:nvPr/>
        </p:nvPicPr>
        <p:blipFill>
          <a:blip r:embed="rId3">
            <a:alphaModFix/>
          </a:blip>
          <a:stretch>
            <a:fillRect/>
          </a:stretch>
        </p:blipFill>
        <p:spPr>
          <a:xfrm>
            <a:off x="2584437" y="1652050"/>
            <a:ext cx="3975124" cy="20950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Scan Management</a:t>
            </a:r>
            <a:endParaRPr/>
          </a:p>
        </p:txBody>
      </p:sp>
      <p:sp>
        <p:nvSpPr>
          <p:cNvPr id="193" name="Google Shape;193;p32"/>
          <p:cNvSpPr txBox="1"/>
          <p:nvPr>
            <p:ph idx="1" type="body"/>
          </p:nvPr>
        </p:nvSpPr>
        <p:spPr>
          <a:xfrm>
            <a:off x="161225" y="1188338"/>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solidFill>
                  <a:schemeClr val="dk1"/>
                </a:solidFill>
              </a:rPr>
              <a:t>Schedule</a:t>
            </a:r>
            <a:endParaRPr>
              <a:solidFill>
                <a:schemeClr val="dk1"/>
              </a:solidFill>
            </a:endParaRPr>
          </a:p>
          <a:p>
            <a:pPr indent="-342900" lvl="0" marL="457200" rtl="0" algn="l">
              <a:spcBef>
                <a:spcPts val="1600"/>
              </a:spcBef>
              <a:spcAft>
                <a:spcPts val="0"/>
              </a:spcAft>
              <a:buSzPts val="1800"/>
              <a:buChar char="●"/>
            </a:pPr>
            <a:r>
              <a:rPr lang="en"/>
              <a:t>Wired</a:t>
            </a:r>
            <a:endParaRPr/>
          </a:p>
          <a:p>
            <a:pPr indent="-317500" lvl="1" marL="914400" rtl="0" algn="l">
              <a:spcBef>
                <a:spcPts val="0"/>
              </a:spcBef>
              <a:spcAft>
                <a:spcPts val="0"/>
              </a:spcAft>
              <a:buSzPts val="1400"/>
              <a:buChar char="○"/>
            </a:pPr>
            <a:r>
              <a:rPr lang="en"/>
              <a:t>Full or Incremental</a:t>
            </a:r>
            <a:endParaRPr/>
          </a:p>
          <a:p>
            <a:pPr indent="-317500" lvl="2" marL="1371600" rtl="0" algn="l">
              <a:spcBef>
                <a:spcPts val="0"/>
              </a:spcBef>
              <a:spcAft>
                <a:spcPts val="0"/>
              </a:spcAft>
              <a:buSzPts val="1400"/>
              <a:buChar char="■"/>
            </a:pPr>
            <a:r>
              <a:rPr lang="en"/>
              <a:t>Schedule an incremental scan monthly</a:t>
            </a:r>
            <a:endParaRPr/>
          </a:p>
          <a:p>
            <a:pPr indent="-317500" lvl="2" marL="1371600" rtl="0" algn="l">
              <a:spcBef>
                <a:spcPts val="0"/>
              </a:spcBef>
              <a:spcAft>
                <a:spcPts val="0"/>
              </a:spcAft>
              <a:buSzPts val="1400"/>
              <a:buChar char="■"/>
            </a:pPr>
            <a:r>
              <a:rPr lang="en"/>
              <a:t>Manual full scan</a:t>
            </a:r>
            <a:endParaRPr/>
          </a:p>
          <a:p>
            <a:pPr indent="-342900" lvl="0" marL="457200" rtl="0" algn="l">
              <a:spcBef>
                <a:spcPts val="0"/>
              </a:spcBef>
              <a:spcAft>
                <a:spcPts val="0"/>
              </a:spcAft>
              <a:buSzPts val="1800"/>
              <a:buChar char="●"/>
            </a:pPr>
            <a:r>
              <a:rPr lang="en"/>
              <a:t>Wireless</a:t>
            </a:r>
            <a:endParaRPr/>
          </a:p>
          <a:p>
            <a:pPr indent="-317500" lvl="1" marL="914400" rtl="0" algn="l">
              <a:spcBef>
                <a:spcPts val="0"/>
              </a:spcBef>
              <a:spcAft>
                <a:spcPts val="0"/>
              </a:spcAft>
              <a:buSzPts val="1400"/>
              <a:buChar char="○"/>
            </a:pPr>
            <a:r>
              <a:rPr lang="en"/>
              <a:t>Full or Incremental</a:t>
            </a:r>
            <a:endParaRPr/>
          </a:p>
          <a:p>
            <a:pPr indent="-317500" lvl="2" marL="1371600" rtl="0" algn="l">
              <a:spcBef>
                <a:spcPts val="0"/>
              </a:spcBef>
              <a:spcAft>
                <a:spcPts val="0"/>
              </a:spcAft>
              <a:buSzPts val="1400"/>
              <a:buChar char="■"/>
            </a:pPr>
            <a:r>
              <a:rPr lang="en"/>
              <a:t>Manual full scan when there may be a large amount of wireless devices in a location</a:t>
            </a:r>
            <a:endParaRPr/>
          </a:p>
          <a:p>
            <a:pPr indent="0" lvl="0" marL="0" rtl="0" algn="l">
              <a:spcBef>
                <a:spcPts val="1600"/>
              </a:spcBef>
              <a:spcAft>
                <a:spcPts val="1600"/>
              </a:spcAft>
              <a:buNone/>
            </a:pPr>
            <a:r>
              <a:t/>
            </a:r>
            <a:endParaRPr/>
          </a:p>
        </p:txBody>
      </p:sp>
      <p:pic>
        <p:nvPicPr>
          <p:cNvPr id="194" name="Google Shape;194;p32"/>
          <p:cNvPicPr preferRelativeResize="0"/>
          <p:nvPr/>
        </p:nvPicPr>
        <p:blipFill>
          <a:blip r:embed="rId3">
            <a:alphaModFix/>
          </a:blip>
          <a:stretch>
            <a:fillRect/>
          </a:stretch>
        </p:blipFill>
        <p:spPr>
          <a:xfrm>
            <a:off x="6150708" y="1273050"/>
            <a:ext cx="2340701" cy="1872574"/>
          </a:xfrm>
          <a:prstGeom prst="rect">
            <a:avLst/>
          </a:prstGeom>
          <a:noFill/>
          <a:ln>
            <a:noFill/>
          </a:ln>
        </p:spPr>
      </p:pic>
      <p:pic>
        <p:nvPicPr>
          <p:cNvPr id="195" name="Google Shape;195;p32"/>
          <p:cNvPicPr preferRelativeResize="0"/>
          <p:nvPr/>
        </p:nvPicPr>
        <p:blipFill>
          <a:blip r:embed="rId4">
            <a:alphaModFix/>
          </a:blip>
          <a:stretch>
            <a:fillRect/>
          </a:stretch>
        </p:blipFill>
        <p:spPr>
          <a:xfrm>
            <a:off x="3187550" y="261300"/>
            <a:ext cx="4748201" cy="1772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Google Shape;200;p33"/>
          <p:cNvPicPr preferRelativeResize="0"/>
          <p:nvPr/>
        </p:nvPicPr>
        <p:blipFill>
          <a:blip r:embed="rId3">
            <a:alphaModFix/>
          </a:blip>
          <a:stretch>
            <a:fillRect/>
          </a:stretch>
        </p:blipFill>
        <p:spPr>
          <a:xfrm>
            <a:off x="422225" y="497850"/>
            <a:ext cx="2381250" cy="2914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Chromebook</a:t>
            </a:r>
            <a:endParaRPr sz="2400"/>
          </a:p>
        </p:txBody>
      </p:sp>
      <p:sp>
        <p:nvSpPr>
          <p:cNvPr id="206" name="Google Shape;206;p34"/>
          <p:cNvSpPr txBox="1"/>
          <p:nvPr>
            <p:ph idx="1" type="body"/>
          </p:nvPr>
        </p:nvSpPr>
        <p:spPr>
          <a:xfrm>
            <a:off x="348150" y="1138213"/>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Utilizes Google Admin account to gather devices from Google Admin Console</a:t>
            </a:r>
            <a:endParaRPr/>
          </a:p>
          <a:p>
            <a:pPr indent="-317500" lvl="1" marL="914400" rtl="0" algn="l">
              <a:lnSpc>
                <a:spcPct val="100000"/>
              </a:lnSpc>
              <a:spcBef>
                <a:spcPts val="0"/>
              </a:spcBef>
              <a:spcAft>
                <a:spcPts val="0"/>
              </a:spcAft>
              <a:buSzPts val="1400"/>
              <a:buChar char="○"/>
            </a:pPr>
            <a:r>
              <a:rPr lang="en"/>
              <a:t>Pulls all chromebooks, including those that have been deprovisioned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Chromebook</a:t>
            </a:r>
            <a:endParaRPr sz="2400"/>
          </a:p>
        </p:txBody>
      </p:sp>
      <p:sp>
        <p:nvSpPr>
          <p:cNvPr id="212" name="Google Shape;212;p35"/>
          <p:cNvSpPr txBox="1"/>
          <p:nvPr>
            <p:ph idx="1" type="body"/>
          </p:nvPr>
        </p:nvSpPr>
        <p:spPr>
          <a:xfrm>
            <a:off x="500550" y="909625"/>
            <a:ext cx="5210100" cy="24123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Enroll chromebook</a:t>
            </a:r>
            <a:endParaRPr/>
          </a:p>
          <a:p>
            <a:pPr indent="-342900" lvl="0" marL="457200" rtl="0" algn="l">
              <a:lnSpc>
                <a:spcPct val="100000"/>
              </a:lnSpc>
              <a:spcBef>
                <a:spcPts val="0"/>
              </a:spcBef>
              <a:spcAft>
                <a:spcPts val="0"/>
              </a:spcAft>
              <a:buSzPts val="1800"/>
              <a:buChar char="●"/>
            </a:pPr>
            <a:r>
              <a:rPr lang="en"/>
              <a:t>Automatically enrolls device into Google Admin</a:t>
            </a:r>
            <a:endParaRPr/>
          </a:p>
          <a:p>
            <a:pPr indent="-317500" lvl="1" marL="914400" rtl="0" algn="l">
              <a:lnSpc>
                <a:spcPct val="100000"/>
              </a:lnSpc>
              <a:spcBef>
                <a:spcPts val="0"/>
              </a:spcBef>
              <a:spcAft>
                <a:spcPts val="0"/>
              </a:spcAft>
              <a:buSzPts val="1400"/>
              <a:buChar char="○"/>
            </a:pPr>
            <a:r>
              <a:rPr lang="en"/>
              <a:t>Serial Number</a:t>
            </a:r>
            <a:endParaRPr/>
          </a:p>
          <a:p>
            <a:pPr indent="-317500" lvl="1" marL="914400" rtl="0" algn="l">
              <a:lnSpc>
                <a:spcPct val="100000"/>
              </a:lnSpc>
              <a:spcBef>
                <a:spcPts val="0"/>
              </a:spcBef>
              <a:spcAft>
                <a:spcPts val="0"/>
              </a:spcAft>
              <a:buSzPts val="1400"/>
              <a:buChar char="○"/>
            </a:pPr>
            <a:r>
              <a:rPr lang="en"/>
              <a:t>Status</a:t>
            </a:r>
            <a:endParaRPr/>
          </a:p>
          <a:p>
            <a:pPr indent="-317500" lvl="1" marL="914400" rtl="0" algn="l">
              <a:lnSpc>
                <a:spcPct val="100000"/>
              </a:lnSpc>
              <a:spcBef>
                <a:spcPts val="0"/>
              </a:spcBef>
              <a:spcAft>
                <a:spcPts val="0"/>
              </a:spcAft>
              <a:buSzPts val="1400"/>
              <a:buChar char="○"/>
            </a:pPr>
            <a:r>
              <a:rPr lang="en"/>
              <a:t>Asset ID</a:t>
            </a:r>
            <a:endParaRPr/>
          </a:p>
          <a:p>
            <a:pPr indent="-317500" lvl="1" marL="914400" rtl="0" algn="l">
              <a:lnSpc>
                <a:spcPct val="100000"/>
              </a:lnSpc>
              <a:spcBef>
                <a:spcPts val="0"/>
              </a:spcBef>
              <a:spcAft>
                <a:spcPts val="0"/>
              </a:spcAft>
              <a:buSzPts val="1400"/>
              <a:buChar char="○"/>
            </a:pPr>
            <a:r>
              <a:rPr lang="en"/>
              <a:t>Location</a:t>
            </a:r>
            <a:endParaRPr/>
          </a:p>
          <a:p>
            <a:pPr indent="-317500" lvl="1" marL="914400" rtl="0" algn="l">
              <a:lnSpc>
                <a:spcPct val="100000"/>
              </a:lnSpc>
              <a:spcBef>
                <a:spcPts val="0"/>
              </a:spcBef>
              <a:spcAft>
                <a:spcPts val="0"/>
              </a:spcAft>
              <a:buSzPts val="1400"/>
              <a:buChar char="○"/>
            </a:pPr>
            <a:r>
              <a:rPr lang="en"/>
              <a:t>Enrollment Time</a:t>
            </a:r>
            <a:endParaRPr/>
          </a:p>
          <a:p>
            <a:pPr indent="-317500" lvl="1" marL="914400" rtl="0" algn="l">
              <a:lnSpc>
                <a:spcPct val="100000"/>
              </a:lnSpc>
              <a:spcBef>
                <a:spcPts val="0"/>
              </a:spcBef>
              <a:spcAft>
                <a:spcPts val="0"/>
              </a:spcAft>
              <a:buSzPts val="1400"/>
              <a:buChar char="○"/>
            </a:pPr>
            <a:r>
              <a:rPr lang="en"/>
              <a:t>Last policy sync</a:t>
            </a:r>
            <a:endParaRPr/>
          </a:p>
          <a:p>
            <a:pPr indent="-317500" lvl="1" marL="914400" rtl="0" algn="l">
              <a:lnSpc>
                <a:spcPct val="100000"/>
              </a:lnSpc>
              <a:spcBef>
                <a:spcPts val="0"/>
              </a:spcBef>
              <a:spcAft>
                <a:spcPts val="0"/>
              </a:spcAft>
              <a:buSzPts val="1400"/>
              <a:buChar char="○"/>
            </a:pPr>
            <a:r>
              <a:rPr lang="en"/>
              <a:t>User</a:t>
            </a:r>
            <a:endParaRPr/>
          </a:p>
          <a:p>
            <a:pPr indent="-317500" lvl="1" marL="914400" rtl="0" algn="l">
              <a:lnSpc>
                <a:spcPct val="100000"/>
              </a:lnSpc>
              <a:spcBef>
                <a:spcPts val="0"/>
              </a:spcBef>
              <a:spcAft>
                <a:spcPts val="0"/>
              </a:spcAft>
              <a:buSzPts val="1400"/>
              <a:buChar char="○"/>
            </a:pPr>
            <a:r>
              <a:rPr lang="en"/>
              <a:t>Auto-update expiration</a:t>
            </a:r>
            <a:endParaRPr/>
          </a:p>
          <a:p>
            <a:pPr indent="0" lvl="0" marL="0" rtl="0" algn="l">
              <a:lnSpc>
                <a:spcPct val="100000"/>
              </a:lnSpc>
              <a:spcBef>
                <a:spcPts val="1600"/>
              </a:spcBef>
              <a:spcAft>
                <a:spcPts val="1600"/>
              </a:spcAft>
              <a:buNone/>
            </a:pPr>
            <a:r>
              <a:t/>
            </a:r>
            <a:endParaRPr/>
          </a:p>
        </p:txBody>
      </p:sp>
      <p:sp>
        <p:nvSpPr>
          <p:cNvPr id="213" name="Google Shape;213;p35"/>
          <p:cNvSpPr txBox="1"/>
          <p:nvPr/>
        </p:nvSpPr>
        <p:spPr>
          <a:xfrm>
            <a:off x="5103225" y="1188325"/>
            <a:ext cx="3726000" cy="3000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Manually input or import into Google Admin</a:t>
            </a:r>
            <a:endParaRPr sz="18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User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Notes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Sheets Add on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Chromebook Getter by Admin Remix</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Chromebook</a:t>
            </a:r>
            <a:endParaRPr sz="2400"/>
          </a:p>
        </p:txBody>
      </p:sp>
      <p:pic>
        <p:nvPicPr>
          <p:cNvPr id="219" name="Google Shape;219;p36"/>
          <p:cNvPicPr preferRelativeResize="0"/>
          <p:nvPr/>
        </p:nvPicPr>
        <p:blipFill>
          <a:blip r:embed="rId3">
            <a:alphaModFix/>
          </a:blip>
          <a:stretch>
            <a:fillRect/>
          </a:stretch>
        </p:blipFill>
        <p:spPr>
          <a:xfrm>
            <a:off x="2393400" y="237000"/>
            <a:ext cx="6408823" cy="3542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500550" y="2283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Chromebook</a:t>
            </a:r>
            <a:endParaRPr sz="2400"/>
          </a:p>
        </p:txBody>
      </p:sp>
      <p:pic>
        <p:nvPicPr>
          <p:cNvPr id="225" name="Google Shape;225;p37"/>
          <p:cNvPicPr preferRelativeResize="0"/>
          <p:nvPr/>
        </p:nvPicPr>
        <p:blipFill>
          <a:blip r:embed="rId3">
            <a:alphaModFix/>
          </a:blip>
          <a:stretch>
            <a:fillRect/>
          </a:stretch>
        </p:blipFill>
        <p:spPr>
          <a:xfrm>
            <a:off x="645963" y="743375"/>
            <a:ext cx="7852075" cy="2987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iPad</a:t>
            </a:r>
            <a:endParaRPr sz="2400"/>
          </a:p>
        </p:txBody>
      </p:sp>
      <p:sp>
        <p:nvSpPr>
          <p:cNvPr id="231" name="Google Shape;231;p38"/>
          <p:cNvSpPr txBox="1"/>
          <p:nvPr>
            <p:ph idx="1" type="body"/>
          </p:nvPr>
        </p:nvSpPr>
        <p:spPr>
          <a:xfrm>
            <a:off x="500550" y="909625"/>
            <a:ext cx="5210100" cy="24123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Enroll iPad </a:t>
            </a:r>
            <a:endParaRPr/>
          </a:p>
          <a:p>
            <a:pPr indent="-342900" lvl="0" marL="457200" rtl="0" algn="l">
              <a:lnSpc>
                <a:spcPct val="100000"/>
              </a:lnSpc>
              <a:spcBef>
                <a:spcPts val="0"/>
              </a:spcBef>
              <a:spcAft>
                <a:spcPts val="0"/>
              </a:spcAft>
              <a:buSzPts val="1800"/>
              <a:buChar char="●"/>
            </a:pPr>
            <a:r>
              <a:rPr lang="en"/>
              <a:t>Utilize excel document to import</a:t>
            </a:r>
            <a:endParaRPr/>
          </a:p>
          <a:p>
            <a:pPr indent="-317500" lvl="1" marL="914400" rtl="0" algn="l">
              <a:lnSpc>
                <a:spcPct val="100000"/>
              </a:lnSpc>
              <a:spcBef>
                <a:spcPts val="0"/>
              </a:spcBef>
              <a:spcAft>
                <a:spcPts val="0"/>
              </a:spcAft>
              <a:buSzPts val="1400"/>
              <a:buChar char="○"/>
            </a:pPr>
            <a:r>
              <a:rPr lang="en"/>
              <a:t>Serial Number</a:t>
            </a:r>
            <a:endParaRPr/>
          </a:p>
          <a:p>
            <a:pPr indent="-317500" lvl="1" marL="914400" rtl="0" algn="l">
              <a:lnSpc>
                <a:spcPct val="100000"/>
              </a:lnSpc>
              <a:spcBef>
                <a:spcPts val="0"/>
              </a:spcBef>
              <a:spcAft>
                <a:spcPts val="0"/>
              </a:spcAft>
              <a:buSzPts val="1400"/>
              <a:buChar char="○"/>
            </a:pPr>
            <a:r>
              <a:rPr lang="en"/>
              <a:t>Asset Tag</a:t>
            </a:r>
            <a:endParaRPr/>
          </a:p>
          <a:p>
            <a:pPr indent="-317500" lvl="1" marL="914400" rtl="0" algn="l">
              <a:lnSpc>
                <a:spcPct val="100000"/>
              </a:lnSpc>
              <a:spcBef>
                <a:spcPts val="0"/>
              </a:spcBef>
              <a:spcAft>
                <a:spcPts val="0"/>
              </a:spcAft>
              <a:buSzPts val="1400"/>
              <a:buChar char="○"/>
            </a:pPr>
            <a:r>
              <a:rPr lang="en"/>
              <a:t>Device Name</a:t>
            </a:r>
            <a:endParaRPr/>
          </a:p>
          <a:p>
            <a:pPr indent="0" lvl="0" marL="0" rtl="0" algn="l">
              <a:lnSpc>
                <a:spcPct val="100000"/>
              </a:lnSpc>
              <a:spcBef>
                <a:spcPts val="1600"/>
              </a:spcBef>
              <a:spcAft>
                <a:spcPts val="1600"/>
              </a:spcAft>
              <a:buNone/>
            </a:pPr>
            <a:r>
              <a:t/>
            </a:r>
            <a:endParaRPr/>
          </a:p>
        </p:txBody>
      </p:sp>
      <p:pic>
        <p:nvPicPr>
          <p:cNvPr id="232" name="Google Shape;232;p38"/>
          <p:cNvPicPr preferRelativeResize="0"/>
          <p:nvPr/>
        </p:nvPicPr>
        <p:blipFill>
          <a:blip r:embed="rId3">
            <a:alphaModFix/>
          </a:blip>
          <a:stretch>
            <a:fillRect/>
          </a:stretch>
        </p:blipFill>
        <p:spPr>
          <a:xfrm>
            <a:off x="611400" y="2259325"/>
            <a:ext cx="8178168" cy="1516775"/>
          </a:xfrm>
          <a:prstGeom prst="rect">
            <a:avLst/>
          </a:prstGeom>
          <a:noFill/>
          <a:ln>
            <a:noFill/>
          </a:ln>
        </p:spPr>
      </p:pic>
      <p:pic>
        <p:nvPicPr>
          <p:cNvPr id="233" name="Google Shape;233;p38"/>
          <p:cNvPicPr preferRelativeResize="0"/>
          <p:nvPr/>
        </p:nvPicPr>
        <p:blipFill>
          <a:blip r:embed="rId4">
            <a:alphaModFix/>
          </a:blip>
          <a:stretch>
            <a:fillRect/>
          </a:stretch>
        </p:blipFill>
        <p:spPr>
          <a:xfrm>
            <a:off x="6719325" y="351000"/>
            <a:ext cx="1781775" cy="1781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9"/>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Mosyle</a:t>
            </a:r>
            <a:endParaRPr sz="2400"/>
          </a:p>
        </p:txBody>
      </p:sp>
      <p:sp>
        <p:nvSpPr>
          <p:cNvPr id="239" name="Google Shape;239;p39"/>
          <p:cNvSpPr txBox="1"/>
          <p:nvPr>
            <p:ph idx="1" type="body"/>
          </p:nvPr>
        </p:nvSpPr>
        <p:spPr>
          <a:xfrm>
            <a:off x="500550" y="909625"/>
            <a:ext cx="5210100" cy="2412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a:p>
            <a:pPr indent="0" lvl="0" marL="0" rtl="0" algn="l">
              <a:lnSpc>
                <a:spcPct val="100000"/>
              </a:lnSpc>
              <a:spcBef>
                <a:spcPts val="1600"/>
              </a:spcBef>
              <a:spcAft>
                <a:spcPts val="1600"/>
              </a:spcAft>
              <a:buNone/>
            </a:pPr>
            <a:r>
              <a:t/>
            </a:r>
            <a:endParaRPr/>
          </a:p>
        </p:txBody>
      </p:sp>
      <p:pic>
        <p:nvPicPr>
          <p:cNvPr id="240" name="Google Shape;240;p39"/>
          <p:cNvPicPr preferRelativeResize="0"/>
          <p:nvPr/>
        </p:nvPicPr>
        <p:blipFill>
          <a:blip r:embed="rId3">
            <a:alphaModFix/>
          </a:blip>
          <a:stretch>
            <a:fillRect/>
          </a:stretch>
        </p:blipFill>
        <p:spPr>
          <a:xfrm>
            <a:off x="7411725" y="351000"/>
            <a:ext cx="1089375" cy="1089375"/>
          </a:xfrm>
          <a:prstGeom prst="rect">
            <a:avLst/>
          </a:prstGeom>
          <a:noFill/>
          <a:ln>
            <a:noFill/>
          </a:ln>
        </p:spPr>
      </p:pic>
      <p:pic>
        <p:nvPicPr>
          <p:cNvPr id="241" name="Google Shape;241;p39"/>
          <p:cNvPicPr preferRelativeResize="0"/>
          <p:nvPr/>
        </p:nvPicPr>
        <p:blipFill>
          <a:blip r:embed="rId4">
            <a:alphaModFix/>
          </a:blip>
          <a:stretch>
            <a:fillRect/>
          </a:stretch>
        </p:blipFill>
        <p:spPr>
          <a:xfrm>
            <a:off x="394225" y="1669800"/>
            <a:ext cx="8355527" cy="891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Mosyle</a:t>
            </a:r>
            <a:endParaRPr sz="2400"/>
          </a:p>
        </p:txBody>
      </p:sp>
      <p:sp>
        <p:nvSpPr>
          <p:cNvPr id="247" name="Google Shape;247;p40"/>
          <p:cNvSpPr txBox="1"/>
          <p:nvPr>
            <p:ph idx="1" type="body"/>
          </p:nvPr>
        </p:nvSpPr>
        <p:spPr>
          <a:xfrm>
            <a:off x="500550" y="909625"/>
            <a:ext cx="5210100" cy="2412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a:p>
            <a:pPr indent="0" lvl="0" marL="0" rtl="0" algn="l">
              <a:lnSpc>
                <a:spcPct val="100000"/>
              </a:lnSpc>
              <a:spcBef>
                <a:spcPts val="1600"/>
              </a:spcBef>
              <a:spcAft>
                <a:spcPts val="1600"/>
              </a:spcAft>
              <a:buNone/>
            </a:pPr>
            <a:r>
              <a:t/>
            </a:r>
            <a:endParaRPr/>
          </a:p>
        </p:txBody>
      </p:sp>
      <p:pic>
        <p:nvPicPr>
          <p:cNvPr id="248" name="Google Shape;248;p40"/>
          <p:cNvPicPr preferRelativeResize="0"/>
          <p:nvPr/>
        </p:nvPicPr>
        <p:blipFill>
          <a:blip r:embed="rId3">
            <a:alphaModFix/>
          </a:blip>
          <a:stretch>
            <a:fillRect/>
          </a:stretch>
        </p:blipFill>
        <p:spPr>
          <a:xfrm>
            <a:off x="7411725" y="351000"/>
            <a:ext cx="1089375" cy="1089375"/>
          </a:xfrm>
          <a:prstGeom prst="rect">
            <a:avLst/>
          </a:prstGeom>
          <a:noFill/>
          <a:ln>
            <a:noFill/>
          </a:ln>
        </p:spPr>
      </p:pic>
      <p:pic>
        <p:nvPicPr>
          <p:cNvPr id="249" name="Google Shape;249;p40"/>
          <p:cNvPicPr preferRelativeResize="0"/>
          <p:nvPr/>
        </p:nvPicPr>
        <p:blipFill>
          <a:blip r:embed="rId4">
            <a:alphaModFix/>
          </a:blip>
          <a:stretch>
            <a:fillRect/>
          </a:stretch>
        </p:blipFill>
        <p:spPr>
          <a:xfrm>
            <a:off x="4572000" y="269775"/>
            <a:ext cx="2345175" cy="34598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Attempts at Collecting Information	</a:t>
            </a:r>
            <a:endParaRPr/>
          </a:p>
        </p:txBody>
      </p:sp>
      <p:sp>
        <p:nvSpPr>
          <p:cNvPr id="255" name="Google Shape;255;p41"/>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Manual walk through prior to full scan</a:t>
            </a:r>
            <a:endParaRPr/>
          </a:p>
          <a:p>
            <a:pPr indent="-342900" lvl="0" marL="457200" rtl="0" algn="l">
              <a:spcBef>
                <a:spcPts val="0"/>
              </a:spcBef>
              <a:spcAft>
                <a:spcPts val="0"/>
              </a:spcAft>
              <a:buSzPts val="1800"/>
              <a:buChar char="●"/>
            </a:pPr>
            <a:r>
              <a:rPr lang="en"/>
              <a:t>Using paper to write down device data</a:t>
            </a:r>
            <a:endParaRPr/>
          </a:p>
          <a:p>
            <a:pPr indent="-342900" lvl="0" marL="457200" rtl="0" algn="l">
              <a:spcBef>
                <a:spcPts val="0"/>
              </a:spcBef>
              <a:spcAft>
                <a:spcPts val="0"/>
              </a:spcAft>
              <a:buSzPts val="1800"/>
              <a:buChar char="●"/>
            </a:pPr>
            <a:r>
              <a:rPr lang="en"/>
              <a:t>Started with the largest school</a:t>
            </a:r>
            <a:endParaRPr/>
          </a:p>
          <a:p>
            <a:pPr indent="-342900" lvl="0" marL="457200" rtl="0" algn="l">
              <a:spcBef>
                <a:spcPts val="0"/>
              </a:spcBef>
              <a:spcAft>
                <a:spcPts val="0"/>
              </a:spcAft>
              <a:buSzPts val="1800"/>
              <a:buChar char="●"/>
            </a:pPr>
            <a:r>
              <a:rPr lang="en"/>
              <a:t>Collected wired devices during the first walk through, then did a second walk through for wireless</a:t>
            </a:r>
            <a:endParaRPr/>
          </a:p>
          <a:p>
            <a:pPr indent="-342900" lvl="0" marL="457200" rtl="0" algn="l">
              <a:spcBef>
                <a:spcPts val="0"/>
              </a:spcBef>
              <a:spcAft>
                <a:spcPts val="0"/>
              </a:spcAft>
              <a:buSzPts val="1800"/>
              <a:buChar char="●"/>
            </a:pPr>
            <a:r>
              <a:rPr lang="en"/>
              <a:t>Issues with the import templates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500550" y="8214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t>~</a:t>
            </a:r>
            <a:r>
              <a:rPr lang="en">
                <a:solidFill>
                  <a:srgbClr val="000000"/>
                </a:solidFill>
              </a:rPr>
              <a:t>3</a:t>
            </a:r>
            <a:r>
              <a:rPr lang="en"/>
              <a:t>400</a:t>
            </a:r>
            <a:r>
              <a:rPr lang="en">
                <a:solidFill>
                  <a:srgbClr val="000000"/>
                </a:solidFill>
              </a:rPr>
              <a:t> Chromebooks for Student/Staff</a:t>
            </a:r>
            <a:endParaRPr>
              <a:solidFill>
                <a:srgbClr val="000000"/>
              </a:solidFill>
            </a:endParaRPr>
          </a:p>
          <a:p>
            <a:pPr indent="-342900" lvl="0" marL="457200" rtl="0" algn="l">
              <a:spcBef>
                <a:spcPts val="0"/>
              </a:spcBef>
              <a:spcAft>
                <a:spcPts val="0"/>
              </a:spcAft>
              <a:buClr>
                <a:srgbClr val="000000"/>
              </a:buClr>
              <a:buSzPts val="1800"/>
              <a:buChar char="●"/>
            </a:pPr>
            <a:r>
              <a:rPr lang="en"/>
              <a:t>~450 </a:t>
            </a:r>
            <a:r>
              <a:rPr lang="en">
                <a:solidFill>
                  <a:srgbClr val="000000"/>
                </a:solidFill>
              </a:rPr>
              <a:t>Windows Laptops</a:t>
            </a:r>
            <a:endParaRPr>
              <a:solidFill>
                <a:srgbClr val="000000"/>
              </a:solidFill>
            </a:endParaRPr>
          </a:p>
          <a:p>
            <a:pPr indent="-342900" lvl="0" marL="457200" rtl="0" algn="l">
              <a:spcBef>
                <a:spcPts val="0"/>
              </a:spcBef>
              <a:spcAft>
                <a:spcPts val="0"/>
              </a:spcAft>
              <a:buClr>
                <a:srgbClr val="000000"/>
              </a:buClr>
              <a:buSzPts val="1800"/>
              <a:buChar char="●"/>
            </a:pPr>
            <a:r>
              <a:rPr lang="en"/>
              <a:t>~900 </a:t>
            </a:r>
            <a:r>
              <a:rPr lang="en">
                <a:solidFill>
                  <a:srgbClr val="000000"/>
                </a:solidFill>
              </a:rPr>
              <a:t>Windows Desktops</a:t>
            </a:r>
            <a:endParaRPr>
              <a:solidFill>
                <a:srgbClr val="000000"/>
              </a:solidFill>
            </a:endParaRPr>
          </a:p>
          <a:p>
            <a:pPr indent="-342900" lvl="0" marL="457200" rtl="0" algn="l">
              <a:spcBef>
                <a:spcPts val="0"/>
              </a:spcBef>
              <a:spcAft>
                <a:spcPts val="0"/>
              </a:spcAft>
              <a:buClr>
                <a:srgbClr val="000000"/>
              </a:buClr>
              <a:buSzPts val="1800"/>
              <a:buChar char="●"/>
            </a:pPr>
            <a:r>
              <a:rPr lang="en"/>
              <a:t>~1200 </a:t>
            </a:r>
            <a:r>
              <a:rPr lang="en">
                <a:solidFill>
                  <a:srgbClr val="000000"/>
                </a:solidFill>
              </a:rPr>
              <a:t>Monitors</a:t>
            </a:r>
            <a:endParaRPr>
              <a:solidFill>
                <a:srgbClr val="000000"/>
              </a:solidFill>
            </a:endParaRPr>
          </a:p>
          <a:p>
            <a:pPr indent="-342900" lvl="0" marL="457200" rtl="0" algn="l">
              <a:spcBef>
                <a:spcPts val="0"/>
              </a:spcBef>
              <a:spcAft>
                <a:spcPts val="0"/>
              </a:spcAft>
              <a:buClr>
                <a:srgbClr val="000000"/>
              </a:buClr>
              <a:buSzPts val="1800"/>
              <a:buChar char="●"/>
            </a:pPr>
            <a:r>
              <a:rPr lang="en"/>
              <a:t>~200 </a:t>
            </a:r>
            <a:r>
              <a:rPr lang="en">
                <a:solidFill>
                  <a:srgbClr val="000000"/>
                </a:solidFill>
              </a:rPr>
              <a:t>Interactive Flat Panels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Promethean</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BenQ</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Smart</a:t>
            </a:r>
            <a:endParaRPr>
              <a:solidFill>
                <a:srgbClr val="000000"/>
              </a:solidFill>
            </a:endParaRPr>
          </a:p>
          <a:p>
            <a:pPr indent="-317500" lvl="1" marL="914400" rtl="0" algn="l">
              <a:spcBef>
                <a:spcPts val="0"/>
              </a:spcBef>
              <a:spcAft>
                <a:spcPts val="0"/>
              </a:spcAft>
              <a:buClr>
                <a:srgbClr val="000000"/>
              </a:buClr>
              <a:buSzPts val="1400"/>
              <a:buChar char="○"/>
            </a:pPr>
            <a:r>
              <a:rPr lang="en"/>
              <a:t>Newline</a:t>
            </a:r>
            <a:endParaRPr>
              <a:solidFill>
                <a:srgbClr val="000000"/>
              </a:solidFill>
            </a:endParaRPr>
          </a:p>
          <a:p>
            <a:pPr indent="-342900" lvl="0" marL="457200" rtl="0" algn="l">
              <a:spcBef>
                <a:spcPts val="0"/>
              </a:spcBef>
              <a:spcAft>
                <a:spcPts val="0"/>
              </a:spcAft>
              <a:buClr>
                <a:srgbClr val="000000"/>
              </a:buClr>
              <a:buSzPts val="1800"/>
              <a:buChar char="●"/>
            </a:pPr>
            <a:r>
              <a:rPr lang="en"/>
              <a:t>~170 </a:t>
            </a:r>
            <a:r>
              <a:rPr lang="en">
                <a:solidFill>
                  <a:srgbClr val="000000"/>
                </a:solidFill>
              </a:rPr>
              <a:t>Projectors</a:t>
            </a:r>
            <a:endParaRPr>
              <a:solidFill>
                <a:srgbClr val="000000"/>
              </a:solidFill>
            </a:endParaRPr>
          </a:p>
        </p:txBody>
      </p:sp>
      <p:sp>
        <p:nvSpPr>
          <p:cNvPr id="70" name="Google Shape;70;p15"/>
          <p:cNvSpPr txBox="1"/>
          <p:nvPr>
            <p:ph type="title"/>
          </p:nvPr>
        </p:nvSpPr>
        <p:spPr>
          <a:xfrm>
            <a:off x="500550" y="31087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Devices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2"/>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Recommended Process for Collecting Information	</a:t>
            </a:r>
            <a:endParaRPr/>
          </a:p>
        </p:txBody>
      </p:sp>
      <p:sp>
        <p:nvSpPr>
          <p:cNvPr id="261" name="Google Shape;261;p42"/>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Complete Full Scan Setup in Scan Management for each location or IP Range</a:t>
            </a:r>
            <a:endParaRPr/>
          </a:p>
          <a:p>
            <a:pPr indent="-342900" lvl="0" marL="457200" rtl="0" algn="l">
              <a:spcBef>
                <a:spcPts val="0"/>
              </a:spcBef>
              <a:spcAft>
                <a:spcPts val="0"/>
              </a:spcAft>
              <a:buSzPts val="1800"/>
              <a:buAutoNum type="arabicPeriod"/>
            </a:pPr>
            <a:r>
              <a:rPr lang="en"/>
              <a:t>Start with the location that has the least number of devices</a:t>
            </a:r>
            <a:endParaRPr/>
          </a:p>
          <a:p>
            <a:pPr indent="-342900" lvl="0" marL="457200" rtl="0" algn="l">
              <a:spcBef>
                <a:spcPts val="0"/>
              </a:spcBef>
              <a:spcAft>
                <a:spcPts val="0"/>
              </a:spcAft>
              <a:buSzPts val="1800"/>
              <a:buAutoNum type="arabicPeriod"/>
            </a:pPr>
            <a:r>
              <a:rPr lang="en"/>
              <a:t>Ensure that all devices in this location are powered on and connected to the network</a:t>
            </a:r>
            <a:endParaRPr/>
          </a:p>
          <a:p>
            <a:pPr indent="-342900" lvl="0" marL="457200" rtl="0" algn="l">
              <a:spcBef>
                <a:spcPts val="0"/>
              </a:spcBef>
              <a:spcAft>
                <a:spcPts val="0"/>
              </a:spcAft>
              <a:buSzPts val="1800"/>
              <a:buAutoNum type="arabicPeriod"/>
            </a:pPr>
            <a:r>
              <a:rPr lang="en"/>
              <a:t>Utilize command to keep devices powered on</a:t>
            </a:r>
            <a:endParaRPr/>
          </a:p>
          <a:p>
            <a:pPr indent="-342900" lvl="0" marL="457200" rtl="0" algn="l">
              <a:spcBef>
                <a:spcPts val="0"/>
              </a:spcBef>
              <a:spcAft>
                <a:spcPts val="0"/>
              </a:spcAft>
              <a:buSzPts val="1800"/>
              <a:buAutoNum type="arabicPeriod"/>
            </a:pPr>
            <a:r>
              <a:rPr lang="en"/>
              <a:t>Run scan to identify devices in specified IP Range</a:t>
            </a:r>
            <a:endParaRPr/>
          </a:p>
          <a:p>
            <a:pPr indent="-317500" lvl="1" marL="914400" rtl="0" algn="l">
              <a:spcBef>
                <a:spcPts val="0"/>
              </a:spcBef>
              <a:spcAft>
                <a:spcPts val="0"/>
              </a:spcAft>
              <a:buSzPts val="1400"/>
              <a:buAutoNum type="alphaLcPeriod"/>
            </a:pPr>
            <a:r>
              <a:rPr lang="en"/>
              <a:t>I recommend only scanning one location at a time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3"/>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Recommended Process for Collecting Information	</a:t>
            </a:r>
            <a:endParaRPr/>
          </a:p>
        </p:txBody>
      </p:sp>
      <p:sp>
        <p:nvSpPr>
          <p:cNvPr id="267" name="Google Shape;267;p43"/>
          <p:cNvSpPr txBox="1"/>
          <p:nvPr>
            <p:ph idx="1" type="body"/>
          </p:nvPr>
        </p:nvSpPr>
        <p:spPr>
          <a:xfrm>
            <a:off x="424350" y="10620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6"/>
            </a:pPr>
            <a:r>
              <a:rPr lang="en"/>
              <a:t>Sort devices in Insight </a:t>
            </a:r>
            <a:endParaRPr/>
          </a:p>
          <a:p>
            <a:pPr indent="-317500" lvl="1" marL="914400" rtl="0" algn="l">
              <a:spcBef>
                <a:spcPts val="0"/>
              </a:spcBef>
              <a:spcAft>
                <a:spcPts val="0"/>
              </a:spcAft>
              <a:buSzPts val="1400"/>
              <a:buAutoNum type="alphaLcPeriod"/>
            </a:pPr>
            <a:r>
              <a:rPr lang="en"/>
              <a:t>Sorted by Device name as that is associated with our locations room number</a:t>
            </a:r>
            <a:endParaRPr/>
          </a:p>
          <a:p>
            <a:pPr indent="-342900" lvl="0" marL="457200" rtl="0" algn="l">
              <a:spcBef>
                <a:spcPts val="0"/>
              </a:spcBef>
              <a:spcAft>
                <a:spcPts val="0"/>
              </a:spcAft>
              <a:buSzPts val="1800"/>
              <a:buAutoNum type="arabicPeriod" startAt="6"/>
            </a:pPr>
            <a:r>
              <a:rPr lang="en"/>
              <a:t>Manually verify the serial number and asset tag of each device</a:t>
            </a:r>
            <a:endParaRPr/>
          </a:p>
          <a:p>
            <a:pPr indent="-317500" lvl="1" marL="914400" rtl="0" algn="l">
              <a:spcBef>
                <a:spcPts val="0"/>
              </a:spcBef>
              <a:spcAft>
                <a:spcPts val="0"/>
              </a:spcAft>
              <a:buSzPts val="1400"/>
              <a:buAutoNum type="alphaLcPeriod"/>
            </a:pPr>
            <a:r>
              <a:rPr lang="en"/>
              <a:t>Input data into Insight</a:t>
            </a:r>
            <a:endParaRPr/>
          </a:p>
          <a:p>
            <a:pPr indent="-317500" lvl="1" marL="914400" rtl="0" algn="l">
              <a:spcBef>
                <a:spcPts val="0"/>
              </a:spcBef>
              <a:spcAft>
                <a:spcPts val="0"/>
              </a:spcAft>
              <a:buSzPts val="1400"/>
              <a:buAutoNum type="alphaLcPeriod"/>
            </a:pPr>
            <a:r>
              <a:rPr lang="en"/>
              <a:t>If devices are missing, utilize the On-Demand Scan Feature after powering on the device and verifying it is connected to the network</a:t>
            </a:r>
            <a:endParaRPr/>
          </a:p>
          <a:p>
            <a:pPr indent="-317500" lvl="1" marL="914400" rtl="0" algn="l">
              <a:spcBef>
                <a:spcPts val="0"/>
              </a:spcBef>
              <a:spcAft>
                <a:spcPts val="0"/>
              </a:spcAft>
              <a:buSzPts val="1400"/>
              <a:buAutoNum type="alphaLcPeriod"/>
            </a:pPr>
            <a:r>
              <a:rPr lang="en"/>
              <a:t>If devices will not scan over the network, utilize barcode scanner to gather Serial Number and Asset Tag</a:t>
            </a:r>
            <a:endParaRPr/>
          </a:p>
          <a:p>
            <a:pPr indent="-317500" lvl="2" marL="1371600" rtl="0" algn="l">
              <a:spcBef>
                <a:spcPts val="0"/>
              </a:spcBef>
              <a:spcAft>
                <a:spcPts val="0"/>
              </a:spcAft>
              <a:buSzPts val="1400"/>
              <a:buAutoNum type="romanLcPeriod"/>
            </a:pPr>
            <a:r>
              <a:rPr lang="en"/>
              <a:t>Symcode Scanner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4"/>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Recommended Process for Collecting Information	</a:t>
            </a:r>
            <a:endParaRPr/>
          </a:p>
        </p:txBody>
      </p:sp>
      <p:sp>
        <p:nvSpPr>
          <p:cNvPr id="273" name="Google Shape;273;p44"/>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8"/>
            </a:pPr>
            <a:r>
              <a:rPr lang="en"/>
              <a:t>Run a full export of the specific location</a:t>
            </a:r>
            <a:endParaRPr/>
          </a:p>
          <a:p>
            <a:pPr indent="-317500" lvl="1" marL="914400" rtl="0" algn="l">
              <a:spcBef>
                <a:spcPts val="0"/>
              </a:spcBef>
              <a:spcAft>
                <a:spcPts val="0"/>
              </a:spcAft>
              <a:buSzPts val="1400"/>
              <a:buAutoNum type="alphaLcPeriod"/>
            </a:pPr>
            <a:r>
              <a:rPr lang="en"/>
              <a:t>It isn’t necessary, but I’ve found it helpful to reference back to for verification purposes of retired devices</a:t>
            </a:r>
            <a:endParaRPr/>
          </a:p>
          <a:p>
            <a:pPr indent="-342900" lvl="0" marL="457200" rtl="0" algn="l">
              <a:spcBef>
                <a:spcPts val="0"/>
              </a:spcBef>
              <a:spcAft>
                <a:spcPts val="0"/>
              </a:spcAft>
              <a:buSzPts val="1800"/>
              <a:buAutoNum type="arabicPeriod" startAt="8"/>
            </a:pPr>
            <a:r>
              <a:rPr lang="en"/>
              <a:t>Repeat for each location or set of IP Ranges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5"/>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Recommended Process for Collecting Wireless Information	</a:t>
            </a:r>
            <a:endParaRPr/>
          </a:p>
        </p:txBody>
      </p:sp>
      <p:sp>
        <p:nvSpPr>
          <p:cNvPr id="279" name="Google Shape;279;p45"/>
          <p:cNvSpPr txBox="1"/>
          <p:nvPr>
            <p:ph idx="1" type="body"/>
          </p:nvPr>
        </p:nvSpPr>
        <p:spPr>
          <a:xfrm>
            <a:off x="500550" y="13668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I recommend exporting the scan from a specified location to gather the room numbers</a:t>
            </a:r>
            <a:endParaRPr/>
          </a:p>
          <a:p>
            <a:pPr indent="-342900" lvl="0" marL="457200" rtl="0" algn="l">
              <a:spcBef>
                <a:spcPts val="0"/>
              </a:spcBef>
              <a:spcAft>
                <a:spcPts val="0"/>
              </a:spcAft>
              <a:buSzPts val="1800"/>
              <a:buAutoNum type="arabicPeriod"/>
            </a:pPr>
            <a:r>
              <a:rPr lang="en"/>
              <a:t>I leave the excel sheet blank, except for room numbers</a:t>
            </a:r>
            <a:endParaRPr/>
          </a:p>
          <a:p>
            <a:pPr indent="-342900" lvl="0" marL="457200" rtl="0" algn="l">
              <a:spcBef>
                <a:spcPts val="0"/>
              </a:spcBef>
              <a:spcAft>
                <a:spcPts val="0"/>
              </a:spcAft>
              <a:buSzPts val="1800"/>
              <a:buAutoNum type="arabicPeriod"/>
            </a:pPr>
            <a:r>
              <a:rPr lang="en"/>
              <a:t>When manually verifying each wired device:</a:t>
            </a:r>
            <a:endParaRPr/>
          </a:p>
          <a:p>
            <a:pPr indent="-317500" lvl="1" marL="914400" rtl="0" algn="l">
              <a:spcBef>
                <a:spcPts val="0"/>
              </a:spcBef>
              <a:spcAft>
                <a:spcPts val="0"/>
              </a:spcAft>
              <a:buSzPts val="1400"/>
              <a:buAutoNum type="alphaLcPeriod"/>
            </a:pPr>
            <a:r>
              <a:rPr lang="en"/>
              <a:t>Projector</a:t>
            </a:r>
            <a:endParaRPr/>
          </a:p>
          <a:p>
            <a:pPr indent="-317500" lvl="1" marL="914400" rtl="0" algn="l">
              <a:spcBef>
                <a:spcPts val="0"/>
              </a:spcBef>
              <a:spcAft>
                <a:spcPts val="0"/>
              </a:spcAft>
              <a:buSzPts val="1400"/>
              <a:buAutoNum type="alphaLcPeriod"/>
            </a:pPr>
            <a:r>
              <a:rPr lang="en"/>
              <a:t>IFP</a:t>
            </a:r>
            <a:endParaRPr/>
          </a:p>
          <a:p>
            <a:pPr indent="-317500" lvl="1" marL="914400" rtl="0" algn="l">
              <a:spcBef>
                <a:spcPts val="0"/>
              </a:spcBef>
              <a:spcAft>
                <a:spcPts val="0"/>
              </a:spcAft>
              <a:buSzPts val="1400"/>
              <a:buAutoNum type="alphaLcPeriod"/>
            </a:pPr>
            <a:r>
              <a:rPr lang="en"/>
              <a:t>Doc Cams</a:t>
            </a:r>
            <a:endParaRPr/>
          </a:p>
          <a:p>
            <a:pPr indent="-317500" lvl="1" marL="914400" rtl="0" algn="l">
              <a:spcBef>
                <a:spcPts val="0"/>
              </a:spcBef>
              <a:spcAft>
                <a:spcPts val="0"/>
              </a:spcAft>
              <a:buSzPts val="1400"/>
              <a:buAutoNum type="alphaLcPeriod"/>
            </a:pPr>
            <a:r>
              <a:rPr lang="en"/>
              <a:t>TV/DVD/VCR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6"/>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Recommended Process for Upgrading Devices</a:t>
            </a:r>
            <a:endParaRPr/>
          </a:p>
        </p:txBody>
      </p:sp>
      <p:sp>
        <p:nvSpPr>
          <p:cNvPr id="285" name="Google Shape;285;p46"/>
          <p:cNvSpPr txBox="1"/>
          <p:nvPr>
            <p:ph idx="1" type="body"/>
          </p:nvPr>
        </p:nvSpPr>
        <p:spPr>
          <a:xfrm>
            <a:off x="500550" y="1138225"/>
            <a:ext cx="4071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Returning to Inventory</a:t>
            </a:r>
            <a:endParaRPr/>
          </a:p>
          <a:p>
            <a:pPr indent="-317500" lvl="1" marL="914400" rtl="0" algn="l">
              <a:spcBef>
                <a:spcPts val="0"/>
              </a:spcBef>
              <a:spcAft>
                <a:spcPts val="0"/>
              </a:spcAft>
              <a:buSzPts val="1400"/>
              <a:buChar char="○"/>
            </a:pPr>
            <a:r>
              <a:rPr lang="en"/>
              <a:t>Monitor</a:t>
            </a:r>
            <a:endParaRPr/>
          </a:p>
          <a:p>
            <a:pPr indent="-317500" lvl="2" marL="1371600" rtl="0" algn="l">
              <a:spcBef>
                <a:spcPts val="0"/>
              </a:spcBef>
              <a:spcAft>
                <a:spcPts val="0"/>
              </a:spcAft>
              <a:buSzPts val="1400"/>
              <a:buChar char="■"/>
            </a:pPr>
            <a:r>
              <a:rPr lang="en"/>
              <a:t>Full Export and manually add to customized Inventory category</a:t>
            </a:r>
            <a:endParaRPr/>
          </a:p>
          <a:p>
            <a:pPr indent="-317500" lvl="2" marL="1371600" rtl="0" algn="l">
              <a:spcBef>
                <a:spcPts val="0"/>
              </a:spcBef>
              <a:spcAft>
                <a:spcPts val="0"/>
              </a:spcAft>
              <a:buSzPts val="1400"/>
              <a:buChar char="■"/>
            </a:pPr>
            <a:r>
              <a:rPr lang="en">
                <a:solidFill>
                  <a:schemeClr val="dk1"/>
                </a:solidFill>
              </a:rPr>
              <a:t>Run On-Demand Scan for new device</a:t>
            </a:r>
            <a:endParaRPr/>
          </a:p>
          <a:p>
            <a:pPr indent="-317500" lvl="1" marL="914400" rtl="0" algn="l">
              <a:spcBef>
                <a:spcPts val="0"/>
              </a:spcBef>
              <a:spcAft>
                <a:spcPts val="0"/>
              </a:spcAft>
              <a:buSzPts val="1400"/>
              <a:buChar char="○"/>
            </a:pPr>
            <a:r>
              <a:rPr lang="en"/>
              <a:t>PC</a:t>
            </a:r>
            <a:endParaRPr/>
          </a:p>
          <a:p>
            <a:pPr indent="-317500" lvl="2" marL="1371600" rtl="0" algn="l">
              <a:spcBef>
                <a:spcPts val="0"/>
              </a:spcBef>
              <a:spcAft>
                <a:spcPts val="0"/>
              </a:spcAft>
              <a:buSzPts val="1400"/>
              <a:buChar char="■"/>
            </a:pPr>
            <a:r>
              <a:rPr lang="en"/>
              <a:t>Set Status</a:t>
            </a:r>
            <a:endParaRPr/>
          </a:p>
          <a:p>
            <a:pPr indent="-317500" lvl="2" marL="1371600" rtl="0" algn="l">
              <a:spcBef>
                <a:spcPts val="0"/>
              </a:spcBef>
              <a:spcAft>
                <a:spcPts val="0"/>
              </a:spcAft>
              <a:buSzPts val="1400"/>
              <a:buChar char="■"/>
            </a:pPr>
            <a:r>
              <a:rPr lang="en"/>
              <a:t>Run On-Demand Scan for new device</a:t>
            </a:r>
            <a:endParaRPr/>
          </a:p>
        </p:txBody>
      </p:sp>
      <p:sp>
        <p:nvSpPr>
          <p:cNvPr id="286" name="Google Shape;286;p46"/>
          <p:cNvSpPr txBox="1"/>
          <p:nvPr>
            <p:ph idx="1" type="body"/>
          </p:nvPr>
        </p:nvSpPr>
        <p:spPr>
          <a:xfrm>
            <a:off x="4702950" y="1138225"/>
            <a:ext cx="4071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Dispose</a:t>
            </a:r>
            <a:endParaRPr/>
          </a:p>
          <a:p>
            <a:pPr indent="-317500" lvl="1" marL="914400" rtl="0" algn="l">
              <a:spcBef>
                <a:spcPts val="0"/>
              </a:spcBef>
              <a:spcAft>
                <a:spcPts val="0"/>
              </a:spcAft>
              <a:buSzPts val="1400"/>
              <a:buChar char="○"/>
            </a:pPr>
            <a:r>
              <a:rPr lang="en"/>
              <a:t>Monitor</a:t>
            </a:r>
            <a:endParaRPr/>
          </a:p>
          <a:p>
            <a:pPr indent="-317500" lvl="2" marL="1371600" rtl="0" algn="l">
              <a:spcBef>
                <a:spcPts val="0"/>
              </a:spcBef>
              <a:spcAft>
                <a:spcPts val="0"/>
              </a:spcAft>
              <a:buSzPts val="1400"/>
              <a:buChar char="■"/>
            </a:pPr>
            <a:r>
              <a:rPr lang="en"/>
              <a:t>Remove monitor from attached PC</a:t>
            </a:r>
            <a:endParaRPr/>
          </a:p>
          <a:p>
            <a:pPr indent="-317500" lvl="1" marL="914400" rtl="0" algn="l">
              <a:spcBef>
                <a:spcPts val="0"/>
              </a:spcBef>
              <a:spcAft>
                <a:spcPts val="0"/>
              </a:spcAft>
              <a:buSzPts val="1400"/>
              <a:buChar char="○"/>
            </a:pPr>
            <a:r>
              <a:rPr lang="en"/>
              <a:t>PC</a:t>
            </a:r>
            <a:endParaRPr/>
          </a:p>
          <a:p>
            <a:pPr indent="-317500" lvl="2" marL="1371600" rtl="0" algn="l">
              <a:spcBef>
                <a:spcPts val="0"/>
              </a:spcBef>
              <a:spcAft>
                <a:spcPts val="0"/>
              </a:spcAft>
              <a:buSzPts val="1400"/>
              <a:buChar char="■"/>
            </a:pPr>
            <a:r>
              <a:rPr lang="en"/>
              <a:t>Set Status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7"/>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Insight</a:t>
            </a:r>
            <a:endParaRPr sz="2400"/>
          </a:p>
        </p:txBody>
      </p:sp>
      <p:sp>
        <p:nvSpPr>
          <p:cNvPr id="292" name="Google Shape;292;p47"/>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Workstations</a:t>
            </a:r>
            <a:endParaRPr/>
          </a:p>
          <a:p>
            <a:pPr indent="-342900" lvl="0" marL="457200" rtl="0" algn="l">
              <a:spcBef>
                <a:spcPts val="0"/>
              </a:spcBef>
              <a:spcAft>
                <a:spcPts val="0"/>
              </a:spcAft>
              <a:buSzPts val="1800"/>
              <a:buChar char="●"/>
            </a:pPr>
            <a:r>
              <a:rPr lang="en"/>
              <a:t>Monitors</a:t>
            </a:r>
            <a:endParaRPr/>
          </a:p>
          <a:p>
            <a:pPr indent="-342900" lvl="0" marL="457200" rtl="0" algn="l">
              <a:spcBef>
                <a:spcPts val="0"/>
              </a:spcBef>
              <a:spcAft>
                <a:spcPts val="0"/>
              </a:spcAft>
              <a:buSzPts val="1800"/>
              <a:buChar char="●"/>
            </a:pPr>
            <a:r>
              <a:rPr lang="en"/>
              <a:t>Printers</a:t>
            </a:r>
            <a:endParaRPr/>
          </a:p>
          <a:p>
            <a:pPr indent="-342900" lvl="0" marL="457200" rtl="0" algn="l">
              <a:spcBef>
                <a:spcPts val="0"/>
              </a:spcBef>
              <a:spcAft>
                <a:spcPts val="0"/>
              </a:spcAft>
              <a:buSzPts val="1800"/>
              <a:buChar char="●"/>
            </a:pPr>
            <a:r>
              <a:rPr lang="en">
                <a:solidFill>
                  <a:schemeClr val="dk1"/>
                </a:solidFill>
              </a:rPr>
              <a:t>Non-Discoverable Devices</a:t>
            </a:r>
            <a:endParaRPr/>
          </a:p>
          <a:p>
            <a:pPr indent="-342900" lvl="0" marL="457200" rtl="0" algn="l">
              <a:spcBef>
                <a:spcPts val="0"/>
              </a:spcBef>
              <a:spcAft>
                <a:spcPts val="0"/>
              </a:spcAft>
              <a:buSzPts val="1800"/>
              <a:buChar char="●"/>
            </a:pPr>
            <a:r>
              <a:rPr lang="en"/>
              <a:t>Inventory By Location</a:t>
            </a:r>
            <a:endParaRPr/>
          </a:p>
          <a:p>
            <a:pPr indent="-342900" lvl="0" marL="457200" rtl="0" algn="l">
              <a:spcBef>
                <a:spcPts val="0"/>
              </a:spcBef>
              <a:spcAft>
                <a:spcPts val="0"/>
              </a:spcAft>
              <a:buSzPts val="1800"/>
              <a:buChar char="●"/>
            </a:pPr>
            <a:r>
              <a:rPr lang="en"/>
              <a:t>Inventory By Status</a:t>
            </a:r>
            <a:endParaRPr/>
          </a:p>
        </p:txBody>
      </p:sp>
      <p:sp>
        <p:nvSpPr>
          <p:cNvPr id="293" name="Google Shape;293;p47"/>
          <p:cNvSpPr txBox="1"/>
          <p:nvPr/>
        </p:nvSpPr>
        <p:spPr>
          <a:xfrm>
            <a:off x="5300550" y="2547250"/>
            <a:ext cx="4109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94" name="Google Shape;294;p47"/>
          <p:cNvPicPr preferRelativeResize="0"/>
          <p:nvPr/>
        </p:nvPicPr>
        <p:blipFill>
          <a:blip r:embed="rId3">
            <a:alphaModFix/>
          </a:blip>
          <a:stretch>
            <a:fillRect/>
          </a:stretch>
        </p:blipFill>
        <p:spPr>
          <a:xfrm>
            <a:off x="5879150" y="672775"/>
            <a:ext cx="2519125" cy="2519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8"/>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Insight</a:t>
            </a:r>
            <a:endParaRPr sz="2400"/>
          </a:p>
        </p:txBody>
      </p:sp>
      <p:sp>
        <p:nvSpPr>
          <p:cNvPr id="300" name="Google Shape;300;p48"/>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Workstations</a:t>
            </a:r>
            <a:endParaRPr/>
          </a:p>
          <a:p>
            <a:pPr indent="-342900" lvl="0" marL="457200" rtl="0" algn="l">
              <a:lnSpc>
                <a:spcPct val="100000"/>
              </a:lnSpc>
              <a:spcBef>
                <a:spcPts val="1600"/>
              </a:spcBef>
              <a:spcAft>
                <a:spcPts val="0"/>
              </a:spcAft>
              <a:buSzPts val="1800"/>
              <a:buChar char="●"/>
            </a:pPr>
            <a:r>
              <a:rPr lang="en"/>
              <a:t>Consist of:</a:t>
            </a:r>
            <a:endParaRPr/>
          </a:p>
          <a:p>
            <a:pPr indent="-317500" lvl="1" marL="914400" rtl="0" algn="l">
              <a:lnSpc>
                <a:spcPct val="100000"/>
              </a:lnSpc>
              <a:spcBef>
                <a:spcPts val="0"/>
              </a:spcBef>
              <a:spcAft>
                <a:spcPts val="0"/>
              </a:spcAft>
              <a:buSzPts val="1400"/>
              <a:buChar char="○"/>
            </a:pPr>
            <a:r>
              <a:rPr lang="en"/>
              <a:t>Tower</a:t>
            </a:r>
            <a:endParaRPr/>
          </a:p>
          <a:p>
            <a:pPr indent="-317500" lvl="1" marL="914400" rtl="0" algn="l">
              <a:lnSpc>
                <a:spcPct val="100000"/>
              </a:lnSpc>
              <a:spcBef>
                <a:spcPts val="0"/>
              </a:spcBef>
              <a:spcAft>
                <a:spcPts val="0"/>
              </a:spcAft>
              <a:buSzPts val="1400"/>
              <a:buChar char="○"/>
            </a:pPr>
            <a:r>
              <a:rPr lang="en"/>
              <a:t>1+ Monitors</a:t>
            </a:r>
            <a:endParaRPr/>
          </a:p>
          <a:p>
            <a:pPr indent="-317500" lvl="1" marL="914400" rtl="0" algn="l">
              <a:lnSpc>
                <a:spcPct val="100000"/>
              </a:lnSpc>
              <a:spcBef>
                <a:spcPts val="0"/>
              </a:spcBef>
              <a:spcAft>
                <a:spcPts val="0"/>
              </a:spcAft>
              <a:buSzPts val="1400"/>
              <a:buChar char="○"/>
            </a:pPr>
            <a:r>
              <a:rPr lang="en"/>
              <a:t>Keyboard</a:t>
            </a:r>
            <a:endParaRPr/>
          </a:p>
          <a:p>
            <a:pPr indent="-317500" lvl="1" marL="914400" rtl="0" algn="l">
              <a:lnSpc>
                <a:spcPct val="100000"/>
              </a:lnSpc>
              <a:spcBef>
                <a:spcPts val="0"/>
              </a:spcBef>
              <a:spcAft>
                <a:spcPts val="0"/>
              </a:spcAft>
              <a:buSzPts val="1400"/>
              <a:buChar char="○"/>
            </a:pPr>
            <a:r>
              <a:rPr lang="en"/>
              <a:t>Mouse</a:t>
            </a:r>
            <a:endParaRPr/>
          </a:p>
          <a:p>
            <a:pPr indent="-342900" lvl="0" marL="457200" rtl="0" algn="l">
              <a:lnSpc>
                <a:spcPct val="100000"/>
              </a:lnSpc>
              <a:spcBef>
                <a:spcPts val="0"/>
              </a:spcBef>
              <a:spcAft>
                <a:spcPts val="0"/>
              </a:spcAft>
              <a:buSzPts val="1800"/>
              <a:buChar char="●"/>
            </a:pPr>
            <a:r>
              <a:rPr lang="en"/>
              <a:t>Connection Types</a:t>
            </a:r>
            <a:endParaRPr/>
          </a:p>
          <a:p>
            <a:pPr indent="-317500" lvl="1" marL="914400" rtl="0" algn="l">
              <a:lnSpc>
                <a:spcPct val="100000"/>
              </a:lnSpc>
              <a:spcBef>
                <a:spcPts val="0"/>
              </a:spcBef>
              <a:spcAft>
                <a:spcPts val="0"/>
              </a:spcAft>
              <a:buSzPts val="1400"/>
              <a:buChar char="○"/>
            </a:pPr>
            <a:r>
              <a:rPr lang="en"/>
              <a:t>VGA</a:t>
            </a:r>
            <a:endParaRPr/>
          </a:p>
          <a:p>
            <a:pPr indent="-317500" lvl="1" marL="914400" rtl="0" algn="l">
              <a:lnSpc>
                <a:spcPct val="100000"/>
              </a:lnSpc>
              <a:spcBef>
                <a:spcPts val="0"/>
              </a:spcBef>
              <a:spcAft>
                <a:spcPts val="0"/>
              </a:spcAft>
              <a:buSzPts val="1400"/>
              <a:buChar char="○"/>
            </a:pPr>
            <a:r>
              <a:rPr lang="en"/>
              <a:t>HDMI</a:t>
            </a:r>
            <a:endParaRPr/>
          </a:p>
          <a:p>
            <a:pPr indent="-317500" lvl="1" marL="914400" rtl="0" algn="l">
              <a:lnSpc>
                <a:spcPct val="100000"/>
              </a:lnSpc>
              <a:spcBef>
                <a:spcPts val="0"/>
              </a:spcBef>
              <a:spcAft>
                <a:spcPts val="0"/>
              </a:spcAft>
              <a:buSzPts val="1400"/>
              <a:buChar char="○"/>
            </a:pPr>
            <a:r>
              <a:rPr lang="en"/>
              <a:t>Displayport</a:t>
            </a:r>
            <a:endParaRPr/>
          </a:p>
        </p:txBody>
      </p:sp>
      <p:pic>
        <p:nvPicPr>
          <p:cNvPr id="301" name="Google Shape;301;p48"/>
          <p:cNvPicPr preferRelativeResize="0"/>
          <p:nvPr/>
        </p:nvPicPr>
        <p:blipFill>
          <a:blip r:embed="rId3">
            <a:alphaModFix/>
          </a:blip>
          <a:stretch>
            <a:fillRect/>
          </a:stretch>
        </p:blipFill>
        <p:spPr>
          <a:xfrm>
            <a:off x="3848020" y="456895"/>
            <a:ext cx="4322225" cy="3070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9"/>
          <p:cNvSpPr txBox="1"/>
          <p:nvPr>
            <p:ph type="title"/>
          </p:nvPr>
        </p:nvSpPr>
        <p:spPr>
          <a:xfrm>
            <a:off x="494500" y="3625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a:t>Insight</a:t>
            </a:r>
            <a:endParaRPr sz="2400"/>
          </a:p>
          <a:p>
            <a:pPr indent="0" lvl="0" marL="0" rtl="0" algn="l">
              <a:spcBef>
                <a:spcPts val="1600"/>
              </a:spcBef>
              <a:spcAft>
                <a:spcPts val="0"/>
              </a:spcAft>
              <a:buNone/>
            </a:pPr>
            <a:r>
              <a:t/>
            </a:r>
            <a:endParaRPr/>
          </a:p>
        </p:txBody>
      </p:sp>
      <p:sp>
        <p:nvSpPr>
          <p:cNvPr id="307" name="Google Shape;307;p49"/>
          <p:cNvSpPr txBox="1"/>
          <p:nvPr>
            <p:ph idx="1" type="body"/>
          </p:nvPr>
        </p:nvSpPr>
        <p:spPr>
          <a:xfrm>
            <a:off x="454800" y="816150"/>
            <a:ext cx="4117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Workstation Cont.</a:t>
            </a:r>
            <a:endParaRPr/>
          </a:p>
          <a:p>
            <a:pPr indent="-342900" lvl="0" marL="457200" rtl="0" algn="l">
              <a:spcBef>
                <a:spcPts val="1600"/>
              </a:spcBef>
              <a:spcAft>
                <a:spcPts val="0"/>
              </a:spcAft>
              <a:buSzPts val="1800"/>
              <a:buChar char="●"/>
            </a:pPr>
            <a:r>
              <a:rPr lang="en"/>
              <a:t>Each Scan inventories the following:</a:t>
            </a:r>
            <a:endParaRPr/>
          </a:p>
          <a:p>
            <a:pPr indent="-317500" lvl="1" marL="914400" rtl="0" algn="l">
              <a:spcBef>
                <a:spcPts val="0"/>
              </a:spcBef>
              <a:spcAft>
                <a:spcPts val="0"/>
              </a:spcAft>
              <a:buSzPts val="1400"/>
              <a:buChar char="○"/>
            </a:pPr>
            <a:r>
              <a:rPr lang="en"/>
              <a:t>Model and Manufacturer</a:t>
            </a:r>
            <a:endParaRPr/>
          </a:p>
          <a:p>
            <a:pPr indent="-317500" lvl="1" marL="914400" rtl="0" algn="l">
              <a:spcBef>
                <a:spcPts val="0"/>
              </a:spcBef>
              <a:spcAft>
                <a:spcPts val="0"/>
              </a:spcAft>
              <a:buSzPts val="1400"/>
              <a:buChar char="○"/>
            </a:pPr>
            <a:r>
              <a:rPr lang="en"/>
              <a:t>Serial Number</a:t>
            </a:r>
            <a:endParaRPr/>
          </a:p>
          <a:p>
            <a:pPr indent="-317500" lvl="1" marL="914400" rtl="0" algn="l">
              <a:spcBef>
                <a:spcPts val="0"/>
              </a:spcBef>
              <a:spcAft>
                <a:spcPts val="0"/>
              </a:spcAft>
              <a:buSzPts val="1400"/>
              <a:buChar char="○"/>
            </a:pPr>
            <a:r>
              <a:rPr lang="en"/>
              <a:t>Form Factor, BIOS Version/Release date and RAM</a:t>
            </a:r>
            <a:endParaRPr/>
          </a:p>
          <a:p>
            <a:pPr indent="-317500" lvl="1" marL="914400" rtl="0" algn="l">
              <a:spcBef>
                <a:spcPts val="0"/>
              </a:spcBef>
              <a:spcAft>
                <a:spcPts val="0"/>
              </a:spcAft>
              <a:buSzPts val="1400"/>
              <a:buChar char="○"/>
            </a:pPr>
            <a:r>
              <a:rPr lang="en"/>
              <a:t>CPU, Speed and Disk Space</a:t>
            </a:r>
            <a:endParaRPr/>
          </a:p>
          <a:p>
            <a:pPr indent="-317500" lvl="1" marL="914400" rtl="0" algn="l">
              <a:spcBef>
                <a:spcPts val="0"/>
              </a:spcBef>
              <a:spcAft>
                <a:spcPts val="0"/>
              </a:spcAft>
              <a:buSzPts val="1400"/>
              <a:buChar char="○"/>
            </a:pPr>
            <a:r>
              <a:rPr lang="en"/>
              <a:t>IP Address and MAC address</a:t>
            </a:r>
            <a:endParaRPr/>
          </a:p>
          <a:p>
            <a:pPr indent="-317500" lvl="1" marL="914400" rtl="0" algn="l">
              <a:spcBef>
                <a:spcPts val="0"/>
              </a:spcBef>
              <a:spcAft>
                <a:spcPts val="0"/>
              </a:spcAft>
              <a:buSzPts val="1400"/>
              <a:buChar char="○"/>
            </a:pPr>
            <a:r>
              <a:rPr lang="en"/>
              <a:t>Computer Name</a:t>
            </a:r>
            <a:endParaRPr/>
          </a:p>
        </p:txBody>
      </p:sp>
      <p:pic>
        <p:nvPicPr>
          <p:cNvPr id="308" name="Google Shape;308;p49"/>
          <p:cNvPicPr preferRelativeResize="0"/>
          <p:nvPr/>
        </p:nvPicPr>
        <p:blipFill>
          <a:blip r:embed="rId3">
            <a:alphaModFix/>
          </a:blip>
          <a:stretch>
            <a:fillRect/>
          </a:stretch>
        </p:blipFill>
        <p:spPr>
          <a:xfrm>
            <a:off x="4465033" y="1513850"/>
            <a:ext cx="4344044" cy="21158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0"/>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Insight</a:t>
            </a:r>
            <a:endParaRPr sz="2400"/>
          </a:p>
        </p:txBody>
      </p:sp>
      <p:sp>
        <p:nvSpPr>
          <p:cNvPr id="314" name="Google Shape;314;p50"/>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Monitors</a:t>
            </a:r>
            <a:endParaRPr/>
          </a:p>
          <a:p>
            <a:pPr indent="-342900" lvl="0" marL="457200" rtl="0" algn="l">
              <a:spcBef>
                <a:spcPts val="1600"/>
              </a:spcBef>
              <a:spcAft>
                <a:spcPts val="0"/>
              </a:spcAft>
              <a:buSzPts val="1800"/>
              <a:buChar char="●"/>
            </a:pPr>
            <a:r>
              <a:rPr lang="en"/>
              <a:t>HPs and Dells</a:t>
            </a:r>
            <a:endParaRPr/>
          </a:p>
          <a:p>
            <a:pPr indent="-342900" lvl="0" marL="457200" rtl="0" algn="l">
              <a:spcBef>
                <a:spcPts val="0"/>
              </a:spcBef>
              <a:spcAft>
                <a:spcPts val="0"/>
              </a:spcAft>
              <a:buSzPts val="1800"/>
              <a:buChar char="●"/>
            </a:pPr>
            <a:r>
              <a:rPr lang="en"/>
              <a:t>Inconsistencies</a:t>
            </a:r>
            <a:endParaRPr/>
          </a:p>
          <a:p>
            <a:pPr indent="-317500" lvl="1" marL="914400" rtl="0" algn="l">
              <a:spcBef>
                <a:spcPts val="0"/>
              </a:spcBef>
              <a:spcAft>
                <a:spcPts val="0"/>
              </a:spcAft>
              <a:buSzPts val="1400"/>
              <a:buChar char="○"/>
            </a:pPr>
            <a:r>
              <a:rPr lang="en"/>
              <a:t>Not always detected</a:t>
            </a:r>
            <a:endParaRPr/>
          </a:p>
          <a:p>
            <a:pPr indent="-317500" lvl="1" marL="914400" rtl="0" algn="l">
              <a:spcBef>
                <a:spcPts val="0"/>
              </a:spcBef>
              <a:spcAft>
                <a:spcPts val="0"/>
              </a:spcAft>
              <a:buSzPts val="1400"/>
              <a:buChar char="○"/>
            </a:pPr>
            <a:r>
              <a:rPr lang="en"/>
              <a:t>Easily deleted</a:t>
            </a:r>
            <a:endParaRPr/>
          </a:p>
          <a:p>
            <a:pPr indent="-317500" lvl="1" marL="914400" rtl="0" algn="l">
              <a:spcBef>
                <a:spcPts val="0"/>
              </a:spcBef>
              <a:spcAft>
                <a:spcPts val="0"/>
              </a:spcAft>
              <a:buSzPts val="1400"/>
              <a:buChar char="○"/>
            </a:pPr>
            <a:r>
              <a:rPr lang="en"/>
              <a:t>Often needs to be manually entered</a:t>
            </a:r>
            <a:endParaRPr/>
          </a:p>
          <a:p>
            <a:pPr indent="-342900" lvl="0" marL="457200" rtl="0" algn="l">
              <a:spcBef>
                <a:spcPts val="0"/>
              </a:spcBef>
              <a:spcAft>
                <a:spcPts val="0"/>
              </a:spcAft>
              <a:buSzPts val="1800"/>
              <a:buChar char="●"/>
            </a:pPr>
            <a:r>
              <a:rPr lang="en"/>
              <a:t>IFPs are considered monitors</a:t>
            </a:r>
            <a:endParaRPr/>
          </a:p>
          <a:p>
            <a:pPr indent="0" lvl="0" marL="0" rtl="0" algn="l">
              <a:spcBef>
                <a:spcPts val="1600"/>
              </a:spcBef>
              <a:spcAft>
                <a:spcPts val="1600"/>
              </a:spcAft>
              <a:buNone/>
            </a:pPr>
            <a:r>
              <a:t/>
            </a:r>
            <a:endParaRPr/>
          </a:p>
        </p:txBody>
      </p:sp>
      <p:sp>
        <p:nvSpPr>
          <p:cNvPr id="315" name="Google Shape;315;p50"/>
          <p:cNvSpPr txBox="1"/>
          <p:nvPr/>
        </p:nvSpPr>
        <p:spPr>
          <a:xfrm>
            <a:off x="5300550" y="2547250"/>
            <a:ext cx="4109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16" name="Google Shape;316;p50"/>
          <p:cNvPicPr preferRelativeResize="0"/>
          <p:nvPr/>
        </p:nvPicPr>
        <p:blipFill>
          <a:blip r:embed="rId3">
            <a:alphaModFix/>
          </a:blip>
          <a:stretch>
            <a:fillRect/>
          </a:stretch>
        </p:blipFill>
        <p:spPr>
          <a:xfrm>
            <a:off x="3067175" y="282000"/>
            <a:ext cx="3387349" cy="2162250"/>
          </a:xfrm>
          <a:prstGeom prst="rect">
            <a:avLst/>
          </a:prstGeom>
          <a:noFill/>
          <a:ln>
            <a:noFill/>
          </a:ln>
        </p:spPr>
      </p:pic>
      <p:pic>
        <p:nvPicPr>
          <p:cNvPr id="317" name="Google Shape;317;p50"/>
          <p:cNvPicPr preferRelativeResize="0"/>
          <p:nvPr/>
        </p:nvPicPr>
        <p:blipFill>
          <a:blip r:embed="rId4">
            <a:alphaModFix/>
          </a:blip>
          <a:stretch>
            <a:fillRect/>
          </a:stretch>
        </p:blipFill>
        <p:spPr>
          <a:xfrm>
            <a:off x="6387925" y="1339675"/>
            <a:ext cx="2398875" cy="23988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51"/>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Insight</a:t>
            </a:r>
            <a:endParaRPr sz="2400"/>
          </a:p>
        </p:txBody>
      </p:sp>
      <p:sp>
        <p:nvSpPr>
          <p:cNvPr id="323" name="Google Shape;323;p51"/>
          <p:cNvSpPr txBox="1"/>
          <p:nvPr>
            <p:ph idx="1" type="body"/>
          </p:nvPr>
        </p:nvSpPr>
        <p:spPr>
          <a:xfrm>
            <a:off x="500550" y="1029588"/>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Printers/MFPs</a:t>
            </a:r>
            <a:endParaRPr/>
          </a:p>
          <a:p>
            <a:pPr indent="-342900" lvl="0" marL="457200" rtl="0" algn="l">
              <a:spcBef>
                <a:spcPts val="800"/>
              </a:spcBef>
              <a:spcAft>
                <a:spcPts val="0"/>
              </a:spcAft>
              <a:buSzPts val="1800"/>
              <a:buChar char="●"/>
            </a:pPr>
            <a:r>
              <a:rPr lang="en"/>
              <a:t>All district printers are connected to the network</a:t>
            </a:r>
            <a:endParaRPr/>
          </a:p>
          <a:p>
            <a:pPr indent="-342900" lvl="0" marL="457200" rtl="0" algn="l">
              <a:spcBef>
                <a:spcPts val="0"/>
              </a:spcBef>
              <a:spcAft>
                <a:spcPts val="0"/>
              </a:spcAft>
              <a:buSzPts val="1800"/>
              <a:buChar char="●"/>
            </a:pPr>
            <a:r>
              <a:rPr lang="en"/>
              <a:t>Each device is named by location and model</a:t>
            </a:r>
            <a:endParaRPr/>
          </a:p>
          <a:p>
            <a:pPr indent="-342900" lvl="0" marL="457200" rtl="0" algn="l">
              <a:spcBef>
                <a:spcPts val="0"/>
              </a:spcBef>
              <a:spcAft>
                <a:spcPts val="0"/>
              </a:spcAft>
              <a:buSzPts val="1800"/>
              <a:buChar char="●"/>
            </a:pPr>
            <a:r>
              <a:rPr lang="en"/>
              <a:t>Asset IDs match those given by the vendor</a:t>
            </a:r>
            <a:endParaRPr/>
          </a:p>
          <a:p>
            <a:pPr indent="-342900" lvl="0" marL="457200" rtl="0" algn="l">
              <a:spcBef>
                <a:spcPts val="0"/>
              </a:spcBef>
              <a:spcAft>
                <a:spcPts val="0"/>
              </a:spcAft>
              <a:buSzPts val="1800"/>
              <a:buChar char="●"/>
            </a:pPr>
            <a:r>
              <a:rPr lang="en"/>
              <a:t>Scan inventories the following:</a:t>
            </a:r>
            <a:endParaRPr/>
          </a:p>
          <a:p>
            <a:pPr indent="-317500" lvl="1" marL="914400" rtl="0" algn="l">
              <a:spcBef>
                <a:spcPts val="0"/>
              </a:spcBef>
              <a:spcAft>
                <a:spcPts val="0"/>
              </a:spcAft>
              <a:buSzPts val="1400"/>
              <a:buChar char="○"/>
            </a:pPr>
            <a:r>
              <a:rPr lang="en"/>
              <a:t>Manufacturer and Serial Number</a:t>
            </a:r>
            <a:endParaRPr/>
          </a:p>
          <a:p>
            <a:pPr indent="-317500" lvl="1" marL="914400" rtl="0" algn="l">
              <a:spcBef>
                <a:spcPts val="0"/>
              </a:spcBef>
              <a:spcAft>
                <a:spcPts val="0"/>
              </a:spcAft>
              <a:buSzPts val="1400"/>
              <a:buChar char="○"/>
            </a:pPr>
            <a:r>
              <a:rPr lang="en"/>
              <a:t>Location</a:t>
            </a:r>
            <a:endParaRPr/>
          </a:p>
          <a:p>
            <a:pPr indent="-317500" lvl="1" marL="914400" rtl="0" algn="l">
              <a:spcBef>
                <a:spcPts val="0"/>
              </a:spcBef>
              <a:spcAft>
                <a:spcPts val="0"/>
              </a:spcAft>
              <a:buSzPts val="1400"/>
              <a:buChar char="○"/>
            </a:pPr>
            <a:r>
              <a:rPr lang="en"/>
              <a:t>IP and Mac Address</a:t>
            </a:r>
            <a:endParaRPr/>
          </a:p>
          <a:p>
            <a:pPr indent="-342900" lvl="0" marL="457200" rtl="0" algn="l">
              <a:spcBef>
                <a:spcPts val="0"/>
              </a:spcBef>
              <a:spcAft>
                <a:spcPts val="0"/>
              </a:spcAft>
              <a:buSzPts val="1800"/>
              <a:buChar char="●"/>
            </a:pPr>
            <a:r>
              <a:rPr lang="en"/>
              <a:t>All other details must be added manually</a:t>
            </a:r>
            <a:endParaRPr/>
          </a:p>
          <a:p>
            <a:pPr indent="0" lvl="0" marL="0" rtl="0" algn="l">
              <a:spcBef>
                <a:spcPts val="1600"/>
              </a:spcBef>
              <a:spcAft>
                <a:spcPts val="1600"/>
              </a:spcAft>
              <a:buNone/>
            </a:pPr>
            <a:r>
              <a:t/>
            </a:r>
            <a:endParaRPr/>
          </a:p>
        </p:txBody>
      </p:sp>
      <p:sp>
        <p:nvSpPr>
          <p:cNvPr id="324" name="Google Shape;324;p51"/>
          <p:cNvSpPr txBox="1"/>
          <p:nvPr/>
        </p:nvSpPr>
        <p:spPr>
          <a:xfrm>
            <a:off x="5300550" y="2547250"/>
            <a:ext cx="4109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51"/>
          <p:cNvPicPr preferRelativeResize="0"/>
          <p:nvPr/>
        </p:nvPicPr>
        <p:blipFill>
          <a:blip r:embed="rId3">
            <a:alphaModFix/>
          </a:blip>
          <a:stretch>
            <a:fillRect/>
          </a:stretch>
        </p:blipFill>
        <p:spPr>
          <a:xfrm>
            <a:off x="5899850" y="241175"/>
            <a:ext cx="2884975" cy="1801449"/>
          </a:xfrm>
          <a:prstGeom prst="rect">
            <a:avLst/>
          </a:prstGeom>
          <a:noFill/>
          <a:ln>
            <a:noFill/>
          </a:ln>
        </p:spPr>
      </p:pic>
      <p:pic>
        <p:nvPicPr>
          <p:cNvPr id="326" name="Google Shape;326;p51"/>
          <p:cNvPicPr preferRelativeResize="0"/>
          <p:nvPr/>
        </p:nvPicPr>
        <p:blipFill>
          <a:blip r:embed="rId4">
            <a:alphaModFix/>
          </a:blip>
          <a:stretch>
            <a:fillRect/>
          </a:stretch>
        </p:blipFill>
        <p:spPr>
          <a:xfrm>
            <a:off x="5453850" y="2042625"/>
            <a:ext cx="1721075" cy="1721075"/>
          </a:xfrm>
          <a:prstGeom prst="rect">
            <a:avLst/>
          </a:prstGeom>
          <a:noFill/>
          <a:ln>
            <a:noFill/>
          </a:ln>
        </p:spPr>
      </p:pic>
      <p:pic>
        <p:nvPicPr>
          <p:cNvPr id="327" name="Google Shape;327;p51"/>
          <p:cNvPicPr preferRelativeResize="0"/>
          <p:nvPr/>
        </p:nvPicPr>
        <p:blipFill>
          <a:blip r:embed="rId5">
            <a:alphaModFix/>
          </a:blip>
          <a:stretch>
            <a:fillRect/>
          </a:stretch>
        </p:blipFill>
        <p:spPr>
          <a:xfrm>
            <a:off x="7572250" y="2307188"/>
            <a:ext cx="1080646" cy="1191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500550" y="21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Inventory System Lifecycle</a:t>
            </a:r>
            <a:endParaRPr/>
          </a:p>
        </p:txBody>
      </p:sp>
      <p:sp>
        <p:nvSpPr>
          <p:cNvPr id="76" name="Google Shape;76;p16"/>
          <p:cNvSpPr txBox="1"/>
          <p:nvPr>
            <p:ph idx="1" type="body"/>
          </p:nvPr>
        </p:nvSpPr>
        <p:spPr>
          <a:xfrm>
            <a:off x="500550" y="9058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E</a:t>
            </a:r>
            <a:r>
              <a:rPr lang="en"/>
              <a:t>xcel spreadsheet</a:t>
            </a:r>
            <a:endParaRPr/>
          </a:p>
          <a:p>
            <a:pPr indent="-304800" lvl="1" marL="914400" rtl="0" algn="l">
              <a:spcBef>
                <a:spcPts val="0"/>
              </a:spcBef>
              <a:spcAft>
                <a:spcPts val="0"/>
              </a:spcAft>
              <a:buClr>
                <a:schemeClr val="dk1"/>
              </a:buClr>
              <a:buSzPts val="1200"/>
              <a:buAutoNum type="alphaLcPeriod"/>
            </a:pPr>
            <a:r>
              <a:rPr lang="en" sz="1200">
                <a:solidFill>
                  <a:schemeClr val="dk1"/>
                </a:solidFill>
              </a:rPr>
              <a:t>Pros</a:t>
            </a:r>
            <a:endParaRPr sz="1200">
              <a:solidFill>
                <a:schemeClr val="dk1"/>
              </a:solidFill>
            </a:endParaRPr>
          </a:p>
          <a:p>
            <a:pPr indent="-304800" lvl="2" marL="1371600" rtl="0" algn="l">
              <a:spcBef>
                <a:spcPts val="0"/>
              </a:spcBef>
              <a:spcAft>
                <a:spcPts val="0"/>
              </a:spcAft>
              <a:buSzPts val="1200"/>
              <a:buAutoNum type="romanLcPeriod"/>
            </a:pPr>
            <a:r>
              <a:rPr lang="en" sz="1200">
                <a:solidFill>
                  <a:schemeClr val="dk1"/>
                </a:solidFill>
              </a:rPr>
              <a:t>Already paying for Microsoft</a:t>
            </a:r>
            <a:endParaRPr sz="1200">
              <a:solidFill>
                <a:schemeClr val="dk1"/>
              </a:solidFill>
            </a:endParaRPr>
          </a:p>
          <a:p>
            <a:pPr indent="-304800" lvl="1" marL="914400" rtl="0" algn="l">
              <a:spcBef>
                <a:spcPts val="0"/>
              </a:spcBef>
              <a:spcAft>
                <a:spcPts val="0"/>
              </a:spcAft>
              <a:buSzPts val="1200"/>
              <a:buAutoNum type="alphaLcPeriod"/>
            </a:pPr>
            <a:r>
              <a:rPr lang="en" sz="1200"/>
              <a:t>Cons</a:t>
            </a:r>
            <a:endParaRPr sz="1200"/>
          </a:p>
          <a:p>
            <a:pPr indent="-304800" lvl="2" marL="1371600" rtl="0" algn="l">
              <a:spcBef>
                <a:spcPts val="0"/>
              </a:spcBef>
              <a:spcAft>
                <a:spcPts val="0"/>
              </a:spcAft>
              <a:buSzPts val="1200"/>
              <a:buAutoNum type="romanLcPeriod"/>
            </a:pPr>
            <a:r>
              <a:rPr lang="en" sz="1200"/>
              <a:t>Highly outdated</a:t>
            </a:r>
            <a:endParaRPr sz="1200"/>
          </a:p>
          <a:p>
            <a:pPr indent="-304800" lvl="2" marL="1371600" rtl="0" algn="l">
              <a:spcBef>
                <a:spcPts val="0"/>
              </a:spcBef>
              <a:spcAft>
                <a:spcPts val="0"/>
              </a:spcAft>
              <a:buSzPts val="1200"/>
              <a:buAutoNum type="romanLcPeriod"/>
            </a:pPr>
            <a:r>
              <a:rPr lang="en" sz="1200"/>
              <a:t>Too complex</a:t>
            </a:r>
            <a:endParaRPr sz="1200"/>
          </a:p>
          <a:p>
            <a:pPr indent="-304800" lvl="2" marL="1371600" rtl="0" algn="l">
              <a:spcBef>
                <a:spcPts val="0"/>
              </a:spcBef>
              <a:spcAft>
                <a:spcPts val="0"/>
              </a:spcAft>
              <a:buSzPts val="1200"/>
              <a:buAutoNum type="romanLcPeriod"/>
            </a:pPr>
            <a:r>
              <a:rPr lang="en" sz="1200">
                <a:solidFill>
                  <a:schemeClr val="dk1"/>
                </a:solidFill>
              </a:rPr>
              <a:t>Unreasonable to maintain</a:t>
            </a:r>
            <a:endParaRPr sz="1200">
              <a:solidFill>
                <a:schemeClr val="dk1"/>
              </a:solidFill>
            </a:endParaRPr>
          </a:p>
          <a:p>
            <a:pPr indent="0" lvl="0" marL="914400" rtl="0" algn="l">
              <a:spcBef>
                <a:spcPts val="1600"/>
              </a:spcBef>
              <a:spcAft>
                <a:spcPts val="0"/>
              </a:spcAft>
              <a:buNone/>
            </a:pPr>
            <a:r>
              <a:t/>
            </a:r>
            <a:endParaRPr sz="1200">
              <a:solidFill>
                <a:schemeClr val="dk1"/>
              </a:solidFill>
            </a:endParaRPr>
          </a:p>
          <a:p>
            <a:pPr indent="0" lvl="0" marL="0" rtl="0" algn="l">
              <a:spcBef>
                <a:spcPts val="1600"/>
              </a:spcBef>
              <a:spcAft>
                <a:spcPts val="1600"/>
              </a:spcAft>
              <a:buNone/>
            </a:pPr>
            <a:r>
              <a:t/>
            </a:r>
            <a:endParaRPr/>
          </a:p>
        </p:txBody>
      </p:sp>
      <p:pic>
        <p:nvPicPr>
          <p:cNvPr id="77" name="Google Shape;77;p16"/>
          <p:cNvPicPr preferRelativeResize="0"/>
          <p:nvPr/>
        </p:nvPicPr>
        <p:blipFill>
          <a:blip r:embed="rId3">
            <a:alphaModFix/>
          </a:blip>
          <a:stretch>
            <a:fillRect/>
          </a:stretch>
        </p:blipFill>
        <p:spPr>
          <a:xfrm>
            <a:off x="4680050" y="1279928"/>
            <a:ext cx="2502174" cy="16693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2"/>
          <p:cNvSpPr txBox="1"/>
          <p:nvPr>
            <p:ph type="title"/>
          </p:nvPr>
        </p:nvSpPr>
        <p:spPr>
          <a:xfrm>
            <a:off x="500550" y="3201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Insight</a:t>
            </a:r>
            <a:endParaRPr sz="2400"/>
          </a:p>
        </p:txBody>
      </p:sp>
      <p:sp>
        <p:nvSpPr>
          <p:cNvPr id="333" name="Google Shape;333;p52"/>
          <p:cNvSpPr txBox="1"/>
          <p:nvPr>
            <p:ph idx="1" type="body"/>
          </p:nvPr>
        </p:nvSpPr>
        <p:spPr>
          <a:xfrm>
            <a:off x="500550" y="751238"/>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Non-Discoverable Devices</a:t>
            </a:r>
            <a:endParaRPr/>
          </a:p>
          <a:p>
            <a:pPr indent="-342900" lvl="0" marL="457200" rtl="0" algn="l">
              <a:lnSpc>
                <a:spcPct val="100000"/>
              </a:lnSpc>
              <a:spcBef>
                <a:spcPts val="800"/>
              </a:spcBef>
              <a:spcAft>
                <a:spcPts val="0"/>
              </a:spcAft>
              <a:buSzPts val="1800"/>
              <a:buChar char="●"/>
            </a:pPr>
            <a:r>
              <a:rPr lang="en"/>
              <a:t>Template required for import</a:t>
            </a:r>
            <a:endParaRPr/>
          </a:p>
          <a:p>
            <a:pPr indent="-342900" lvl="0" marL="457200" rtl="0" algn="l">
              <a:lnSpc>
                <a:spcPct val="100000"/>
              </a:lnSpc>
              <a:spcBef>
                <a:spcPts val="0"/>
              </a:spcBef>
              <a:spcAft>
                <a:spcPts val="0"/>
              </a:spcAft>
              <a:buSzPts val="1800"/>
              <a:buChar char="●"/>
            </a:pPr>
            <a:r>
              <a:rPr lang="en"/>
              <a:t>Customize categories</a:t>
            </a:r>
            <a:endParaRPr/>
          </a:p>
          <a:p>
            <a:pPr indent="-342900" lvl="0" marL="457200" rtl="0" algn="l">
              <a:lnSpc>
                <a:spcPct val="100000"/>
              </a:lnSpc>
              <a:spcBef>
                <a:spcPts val="0"/>
              </a:spcBef>
              <a:spcAft>
                <a:spcPts val="0"/>
              </a:spcAft>
              <a:buSzPts val="1800"/>
              <a:buChar char="●"/>
            </a:pPr>
            <a:r>
              <a:rPr lang="en"/>
              <a:t>Customize type</a:t>
            </a:r>
            <a:endParaRPr/>
          </a:p>
          <a:p>
            <a:pPr indent="0" lvl="0" marL="0" rtl="0" algn="l">
              <a:lnSpc>
                <a:spcPct val="100000"/>
              </a:lnSpc>
              <a:spcBef>
                <a:spcPts val="1600"/>
              </a:spcBef>
              <a:spcAft>
                <a:spcPts val="0"/>
              </a:spcAft>
              <a:buNone/>
            </a:pPr>
            <a:r>
              <a:rPr lang="en"/>
              <a:t>Items Include</a:t>
            </a:r>
            <a:endParaRPr/>
          </a:p>
          <a:p>
            <a:pPr indent="-342900" lvl="0" marL="457200" rtl="0" algn="l">
              <a:lnSpc>
                <a:spcPct val="100000"/>
              </a:lnSpc>
              <a:spcBef>
                <a:spcPts val="800"/>
              </a:spcBef>
              <a:spcAft>
                <a:spcPts val="0"/>
              </a:spcAft>
              <a:buSzPts val="1800"/>
              <a:buChar char="●"/>
            </a:pPr>
            <a:r>
              <a:rPr lang="en"/>
              <a:t>Smartboards (680, 800, etc.)</a:t>
            </a:r>
            <a:endParaRPr/>
          </a:p>
          <a:p>
            <a:pPr indent="-342900" lvl="0" marL="457200" rtl="0" algn="l">
              <a:lnSpc>
                <a:spcPct val="100000"/>
              </a:lnSpc>
              <a:spcBef>
                <a:spcPts val="0"/>
              </a:spcBef>
              <a:spcAft>
                <a:spcPts val="0"/>
              </a:spcAft>
              <a:buSzPts val="1800"/>
              <a:buChar char="●"/>
            </a:pPr>
            <a:r>
              <a:rPr lang="en"/>
              <a:t>Doc Cams</a:t>
            </a:r>
            <a:endParaRPr/>
          </a:p>
          <a:p>
            <a:pPr indent="-342900" lvl="0" marL="457200" rtl="0" algn="l">
              <a:lnSpc>
                <a:spcPct val="100000"/>
              </a:lnSpc>
              <a:spcBef>
                <a:spcPts val="0"/>
              </a:spcBef>
              <a:spcAft>
                <a:spcPts val="0"/>
              </a:spcAft>
              <a:buSzPts val="1800"/>
              <a:buChar char="●"/>
            </a:pPr>
            <a:r>
              <a:rPr lang="en"/>
              <a:t>DVD and VCR Players</a:t>
            </a:r>
            <a:endParaRPr/>
          </a:p>
          <a:p>
            <a:pPr indent="-342900" lvl="0" marL="457200" rtl="0" algn="l">
              <a:lnSpc>
                <a:spcPct val="100000"/>
              </a:lnSpc>
              <a:spcBef>
                <a:spcPts val="0"/>
              </a:spcBef>
              <a:spcAft>
                <a:spcPts val="0"/>
              </a:spcAft>
              <a:buSzPts val="1800"/>
              <a:buChar char="●"/>
            </a:pPr>
            <a:r>
              <a:rPr lang="en"/>
              <a:t>Projectors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34" name="Google Shape;334;p52"/>
          <p:cNvSpPr txBox="1"/>
          <p:nvPr/>
        </p:nvSpPr>
        <p:spPr>
          <a:xfrm>
            <a:off x="5300550" y="2547250"/>
            <a:ext cx="4109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52"/>
          <p:cNvPicPr preferRelativeResize="0"/>
          <p:nvPr/>
        </p:nvPicPr>
        <p:blipFill>
          <a:blip r:embed="rId3">
            <a:alphaModFix/>
          </a:blip>
          <a:stretch>
            <a:fillRect/>
          </a:stretch>
        </p:blipFill>
        <p:spPr>
          <a:xfrm>
            <a:off x="7061075" y="1954125"/>
            <a:ext cx="1561925" cy="1561925"/>
          </a:xfrm>
          <a:prstGeom prst="rect">
            <a:avLst/>
          </a:prstGeom>
          <a:noFill/>
          <a:ln>
            <a:noFill/>
          </a:ln>
        </p:spPr>
      </p:pic>
      <p:pic>
        <p:nvPicPr>
          <p:cNvPr id="336" name="Google Shape;336;p52"/>
          <p:cNvPicPr preferRelativeResize="0"/>
          <p:nvPr/>
        </p:nvPicPr>
        <p:blipFill>
          <a:blip r:embed="rId4">
            <a:alphaModFix/>
          </a:blip>
          <a:stretch>
            <a:fillRect/>
          </a:stretch>
        </p:blipFill>
        <p:spPr>
          <a:xfrm>
            <a:off x="6497525" y="264462"/>
            <a:ext cx="2252882" cy="1689675"/>
          </a:xfrm>
          <a:prstGeom prst="rect">
            <a:avLst/>
          </a:prstGeom>
          <a:noFill/>
          <a:ln>
            <a:noFill/>
          </a:ln>
        </p:spPr>
      </p:pic>
      <p:pic>
        <p:nvPicPr>
          <p:cNvPr id="337" name="Google Shape;337;p52"/>
          <p:cNvPicPr preferRelativeResize="0"/>
          <p:nvPr/>
        </p:nvPicPr>
        <p:blipFill>
          <a:blip r:embed="rId5">
            <a:alphaModFix/>
          </a:blip>
          <a:stretch>
            <a:fillRect/>
          </a:stretch>
        </p:blipFill>
        <p:spPr>
          <a:xfrm>
            <a:off x="4131550" y="2240450"/>
            <a:ext cx="2650775" cy="1509100"/>
          </a:xfrm>
          <a:prstGeom prst="rect">
            <a:avLst/>
          </a:prstGeom>
          <a:noFill/>
          <a:ln>
            <a:noFill/>
          </a:ln>
        </p:spPr>
      </p:pic>
      <p:pic>
        <p:nvPicPr>
          <p:cNvPr id="338" name="Google Shape;338;p52"/>
          <p:cNvPicPr preferRelativeResize="0"/>
          <p:nvPr/>
        </p:nvPicPr>
        <p:blipFill>
          <a:blip r:embed="rId6">
            <a:alphaModFix/>
          </a:blip>
          <a:stretch>
            <a:fillRect/>
          </a:stretch>
        </p:blipFill>
        <p:spPr>
          <a:xfrm>
            <a:off x="4092126" y="256653"/>
            <a:ext cx="2252875" cy="198380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53"/>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Insight</a:t>
            </a:r>
            <a:endParaRPr sz="2400"/>
          </a:p>
        </p:txBody>
      </p:sp>
      <p:sp>
        <p:nvSpPr>
          <p:cNvPr id="344" name="Google Shape;344;p53"/>
          <p:cNvSpPr txBox="1"/>
          <p:nvPr>
            <p:ph idx="1" type="body"/>
          </p:nvPr>
        </p:nvSpPr>
        <p:spPr>
          <a:xfrm>
            <a:off x="348150" y="1138213"/>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Inventory By Location</a:t>
            </a:r>
            <a:endParaRPr/>
          </a:p>
          <a:p>
            <a:pPr indent="-342900" lvl="0" marL="457200" rtl="0" algn="l">
              <a:spcBef>
                <a:spcPts val="1600"/>
              </a:spcBef>
              <a:spcAft>
                <a:spcPts val="0"/>
              </a:spcAft>
              <a:buSzPts val="1800"/>
              <a:buChar char="●"/>
            </a:pPr>
            <a:r>
              <a:rPr lang="en"/>
              <a:t>Offers an additional filtering system</a:t>
            </a:r>
            <a:endParaRPr/>
          </a:p>
          <a:p>
            <a:pPr indent="-342900" lvl="0" marL="457200" rtl="0" algn="l">
              <a:spcBef>
                <a:spcPts val="0"/>
              </a:spcBef>
              <a:spcAft>
                <a:spcPts val="0"/>
              </a:spcAft>
              <a:buSzPts val="1800"/>
              <a:buChar char="●"/>
            </a:pPr>
            <a:r>
              <a:rPr lang="en"/>
              <a:t>When the IP is configured, it is categorized into a location created by the user</a:t>
            </a:r>
            <a:endParaRPr/>
          </a:p>
          <a:p>
            <a:pPr indent="0" lvl="0" marL="0" rtl="0" algn="l">
              <a:spcBef>
                <a:spcPts val="1600"/>
              </a:spcBef>
              <a:spcAft>
                <a:spcPts val="1600"/>
              </a:spcAft>
              <a:buNone/>
            </a:pPr>
            <a:r>
              <a:t/>
            </a:r>
            <a:endParaRPr/>
          </a:p>
        </p:txBody>
      </p:sp>
      <p:sp>
        <p:nvSpPr>
          <p:cNvPr id="345" name="Google Shape;345;p53"/>
          <p:cNvSpPr txBox="1"/>
          <p:nvPr/>
        </p:nvSpPr>
        <p:spPr>
          <a:xfrm>
            <a:off x="5300550" y="2547250"/>
            <a:ext cx="4109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54"/>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Insight</a:t>
            </a:r>
            <a:endParaRPr sz="2400"/>
          </a:p>
        </p:txBody>
      </p:sp>
      <p:sp>
        <p:nvSpPr>
          <p:cNvPr id="351" name="Google Shape;351;p54"/>
          <p:cNvSpPr txBox="1"/>
          <p:nvPr>
            <p:ph idx="1" type="body"/>
          </p:nvPr>
        </p:nvSpPr>
        <p:spPr>
          <a:xfrm>
            <a:off x="500550" y="1138225"/>
            <a:ext cx="2567100" cy="24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Inventory By Status</a:t>
            </a:r>
            <a:endParaRPr/>
          </a:p>
          <a:p>
            <a:pPr indent="-342900" lvl="0" marL="457200" rtl="0" algn="l">
              <a:spcBef>
                <a:spcPts val="1600"/>
              </a:spcBef>
              <a:spcAft>
                <a:spcPts val="0"/>
              </a:spcAft>
              <a:buSzPts val="1800"/>
              <a:buChar char="●"/>
            </a:pPr>
            <a:r>
              <a:rPr lang="en"/>
              <a:t>Deleted</a:t>
            </a:r>
            <a:endParaRPr/>
          </a:p>
          <a:p>
            <a:pPr indent="-342900" lvl="0" marL="457200" rtl="0" algn="l">
              <a:spcBef>
                <a:spcPts val="0"/>
              </a:spcBef>
              <a:spcAft>
                <a:spcPts val="0"/>
              </a:spcAft>
              <a:buSzPts val="1800"/>
              <a:buChar char="●"/>
            </a:pPr>
            <a:r>
              <a:rPr lang="en"/>
              <a:t>Deployed</a:t>
            </a:r>
            <a:endParaRPr/>
          </a:p>
          <a:p>
            <a:pPr indent="-342900" lvl="0" marL="457200" rtl="0" algn="l">
              <a:spcBef>
                <a:spcPts val="0"/>
              </a:spcBef>
              <a:spcAft>
                <a:spcPts val="0"/>
              </a:spcAft>
              <a:buSzPts val="1800"/>
              <a:buChar char="●"/>
            </a:pPr>
            <a:r>
              <a:rPr lang="en"/>
              <a:t>End of Life</a:t>
            </a:r>
            <a:endParaRPr/>
          </a:p>
          <a:p>
            <a:pPr indent="-342900" lvl="0" marL="457200" rtl="0" algn="l">
              <a:spcBef>
                <a:spcPts val="0"/>
              </a:spcBef>
              <a:spcAft>
                <a:spcPts val="0"/>
              </a:spcAft>
              <a:buSzPts val="1800"/>
              <a:buChar char="●"/>
            </a:pPr>
            <a:r>
              <a:rPr lang="en"/>
              <a:t>In Inventory</a:t>
            </a:r>
            <a:endParaRPr/>
          </a:p>
          <a:p>
            <a:pPr indent="-342900" lvl="0" marL="457200" rtl="0" algn="l">
              <a:spcBef>
                <a:spcPts val="0"/>
              </a:spcBef>
              <a:spcAft>
                <a:spcPts val="0"/>
              </a:spcAft>
              <a:buSzPts val="1800"/>
              <a:buChar char="●"/>
            </a:pPr>
            <a:r>
              <a:rPr lang="en"/>
              <a:t>In Repair</a:t>
            </a:r>
            <a:endParaRPr/>
          </a:p>
          <a:p>
            <a:pPr indent="-342900" lvl="0" marL="457200" rtl="0" algn="l">
              <a:spcBef>
                <a:spcPts val="0"/>
              </a:spcBef>
              <a:spcAft>
                <a:spcPts val="0"/>
              </a:spcAft>
              <a:buSzPts val="1800"/>
              <a:buChar char="●"/>
            </a:pPr>
            <a:r>
              <a:rPr lang="en"/>
              <a:t>On Loan</a:t>
            </a:r>
            <a:endParaRPr/>
          </a:p>
          <a:p>
            <a:pPr indent="0" lvl="0" marL="0" rtl="0" algn="l">
              <a:spcBef>
                <a:spcPts val="1600"/>
              </a:spcBef>
              <a:spcAft>
                <a:spcPts val="1600"/>
              </a:spcAft>
              <a:buNone/>
            </a:pPr>
            <a:r>
              <a:t/>
            </a:r>
            <a:endParaRPr/>
          </a:p>
        </p:txBody>
      </p:sp>
      <p:sp>
        <p:nvSpPr>
          <p:cNvPr id="352" name="Google Shape;352;p54"/>
          <p:cNvSpPr txBox="1"/>
          <p:nvPr/>
        </p:nvSpPr>
        <p:spPr>
          <a:xfrm>
            <a:off x="5300550" y="2547250"/>
            <a:ext cx="4109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4"/>
          <p:cNvSpPr txBox="1"/>
          <p:nvPr>
            <p:ph idx="1" type="body"/>
          </p:nvPr>
        </p:nvSpPr>
        <p:spPr>
          <a:xfrm>
            <a:off x="2669550" y="1138225"/>
            <a:ext cx="2567100" cy="24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spcBef>
                <a:spcPts val="1600"/>
              </a:spcBef>
              <a:spcAft>
                <a:spcPts val="0"/>
              </a:spcAft>
              <a:buSzPts val="1800"/>
              <a:buChar char="●"/>
            </a:pPr>
            <a:r>
              <a:rPr lang="en"/>
              <a:t>Ordered</a:t>
            </a:r>
            <a:endParaRPr/>
          </a:p>
          <a:p>
            <a:pPr indent="-342900" lvl="0" marL="457200" rtl="0" algn="l">
              <a:spcBef>
                <a:spcPts val="0"/>
              </a:spcBef>
              <a:spcAft>
                <a:spcPts val="0"/>
              </a:spcAft>
              <a:buSzPts val="1800"/>
              <a:buChar char="●"/>
            </a:pPr>
            <a:r>
              <a:rPr lang="en"/>
              <a:t>Received</a:t>
            </a:r>
            <a:endParaRPr/>
          </a:p>
          <a:p>
            <a:pPr indent="-342900" lvl="0" marL="457200" rtl="0" algn="l">
              <a:spcBef>
                <a:spcPts val="0"/>
              </a:spcBef>
              <a:spcAft>
                <a:spcPts val="0"/>
              </a:spcAft>
              <a:buSzPts val="1800"/>
              <a:buChar char="●"/>
            </a:pPr>
            <a:r>
              <a:rPr lang="en"/>
              <a:t>Reserved</a:t>
            </a:r>
            <a:endParaRPr/>
          </a:p>
          <a:p>
            <a:pPr indent="-342900" lvl="0" marL="457200" rtl="0" algn="l">
              <a:spcBef>
                <a:spcPts val="0"/>
              </a:spcBef>
              <a:spcAft>
                <a:spcPts val="0"/>
              </a:spcAft>
              <a:buSzPts val="1800"/>
              <a:buChar char="●"/>
            </a:pPr>
            <a:r>
              <a:rPr lang="en"/>
              <a:t>Retired</a:t>
            </a:r>
            <a:endParaRPr/>
          </a:p>
          <a:p>
            <a:pPr indent="-342900" lvl="0" marL="457200" rtl="0" algn="l">
              <a:spcBef>
                <a:spcPts val="0"/>
              </a:spcBef>
              <a:spcAft>
                <a:spcPts val="0"/>
              </a:spcAft>
              <a:buSzPts val="1800"/>
              <a:buChar char="●"/>
            </a:pPr>
            <a:r>
              <a:rPr lang="en"/>
              <a:t>Return to Vendor</a:t>
            </a:r>
            <a:endParaRPr/>
          </a:p>
          <a:p>
            <a:pPr indent="-342900" lvl="0" marL="457200" rtl="0" algn="l">
              <a:spcBef>
                <a:spcPts val="0"/>
              </a:spcBef>
              <a:spcAft>
                <a:spcPts val="0"/>
              </a:spcAft>
              <a:buSzPts val="1800"/>
              <a:buChar char="●"/>
            </a:pPr>
            <a:r>
              <a:rPr lang="en"/>
              <a:t>Transferred</a:t>
            </a:r>
            <a:endParaRPr/>
          </a:p>
          <a:p>
            <a:pPr indent="0" lvl="0" marL="0" rtl="0" algn="l">
              <a:spcBef>
                <a:spcPts val="1600"/>
              </a:spcBef>
              <a:spcAft>
                <a:spcPts val="1600"/>
              </a:spcAft>
              <a:buNone/>
            </a:pPr>
            <a:r>
              <a:t/>
            </a:r>
            <a:endParaRPr/>
          </a:p>
        </p:txBody>
      </p:sp>
      <p:sp>
        <p:nvSpPr>
          <p:cNvPr id="354" name="Google Shape;354;p54"/>
          <p:cNvSpPr txBox="1"/>
          <p:nvPr>
            <p:ph idx="1" type="body"/>
          </p:nvPr>
        </p:nvSpPr>
        <p:spPr>
          <a:xfrm>
            <a:off x="5300550" y="2134050"/>
            <a:ext cx="2775000" cy="8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Offers additional filtering</a:t>
            </a:r>
            <a:endParaRPr/>
          </a:p>
          <a:p>
            <a:pPr indent="0" lvl="0" marL="0" rtl="0" algn="l">
              <a:spcBef>
                <a:spcPts val="1600"/>
              </a:spcBef>
              <a:spcAft>
                <a:spcPts val="16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55"/>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SCHOOLDUDE</a:t>
            </a:r>
            <a:endParaRPr sz="2400"/>
          </a:p>
        </p:txBody>
      </p:sp>
      <p:sp>
        <p:nvSpPr>
          <p:cNvPr id="360" name="Google Shape;360;p55"/>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t>
            </a:r>
            <a:endParaRPr/>
          </a:p>
          <a:p>
            <a:pPr indent="-342900" lvl="0" marL="457200" rtl="0" algn="l">
              <a:spcBef>
                <a:spcPts val="1600"/>
              </a:spcBef>
              <a:spcAft>
                <a:spcPts val="0"/>
              </a:spcAft>
              <a:buSzPts val="1800"/>
              <a:buChar char="●"/>
            </a:pPr>
            <a:r>
              <a:rPr lang="en"/>
              <a:t>Import via manual inventory</a:t>
            </a:r>
            <a:endParaRPr/>
          </a:p>
          <a:p>
            <a:pPr indent="-342900" lvl="0" marL="457200" rtl="0" algn="l">
              <a:spcBef>
                <a:spcPts val="0"/>
              </a:spcBef>
              <a:spcAft>
                <a:spcPts val="0"/>
              </a:spcAft>
              <a:buSzPts val="1800"/>
              <a:buChar char="●"/>
            </a:pPr>
            <a:r>
              <a:rPr lang="en"/>
              <a:t>A template from SCHOOLDUDE required</a:t>
            </a:r>
            <a:endParaRPr/>
          </a:p>
          <a:p>
            <a:pPr indent="-317500" lvl="1" marL="914400" rtl="0" algn="l">
              <a:spcBef>
                <a:spcPts val="0"/>
              </a:spcBef>
              <a:spcAft>
                <a:spcPts val="0"/>
              </a:spcAft>
              <a:buSzPts val="1400"/>
              <a:buChar char="○"/>
            </a:pPr>
            <a:r>
              <a:rPr lang="en"/>
              <a:t>SCHOOLDUDE customizes the template according to specific needs</a:t>
            </a:r>
            <a:endParaRPr/>
          </a:p>
          <a:p>
            <a:pPr indent="0" lvl="0" marL="0" rtl="0" algn="l">
              <a:spcBef>
                <a:spcPts val="1600"/>
              </a:spcBef>
              <a:spcAft>
                <a:spcPts val="1600"/>
              </a:spcAft>
              <a:buNone/>
            </a:pPr>
            <a:r>
              <a:t/>
            </a:r>
            <a:endParaRPr/>
          </a:p>
        </p:txBody>
      </p:sp>
      <p:sp>
        <p:nvSpPr>
          <p:cNvPr id="361" name="Google Shape;361;p55"/>
          <p:cNvSpPr txBox="1"/>
          <p:nvPr/>
        </p:nvSpPr>
        <p:spPr>
          <a:xfrm>
            <a:off x="5300550" y="2547250"/>
            <a:ext cx="4109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56"/>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2400"/>
              <a:t>SCHOOLDUDE</a:t>
            </a:r>
            <a:endParaRPr sz="2400"/>
          </a:p>
        </p:txBody>
      </p:sp>
      <p:sp>
        <p:nvSpPr>
          <p:cNvPr id="367" name="Google Shape;367;p56"/>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Export</a:t>
            </a:r>
            <a:endParaRPr/>
          </a:p>
          <a:p>
            <a:pPr indent="-342900" lvl="0" marL="457200" rtl="0" algn="l">
              <a:spcBef>
                <a:spcPts val="1600"/>
              </a:spcBef>
              <a:spcAft>
                <a:spcPts val="0"/>
              </a:spcAft>
              <a:buSzPts val="1800"/>
              <a:buChar char="●"/>
            </a:pPr>
            <a:r>
              <a:rPr lang="en"/>
              <a:t>Complete export</a:t>
            </a:r>
            <a:endParaRPr/>
          </a:p>
          <a:p>
            <a:pPr indent="-342900" lvl="0" marL="457200" rtl="0" algn="l">
              <a:spcBef>
                <a:spcPts val="0"/>
              </a:spcBef>
              <a:spcAft>
                <a:spcPts val="0"/>
              </a:spcAft>
              <a:buSzPts val="1800"/>
              <a:buChar char="●"/>
            </a:pPr>
            <a:r>
              <a:rPr lang="en"/>
              <a:t>Filtered export</a:t>
            </a:r>
            <a:endParaRPr/>
          </a:p>
          <a:p>
            <a:pPr indent="0" lvl="0" marL="0" rtl="0" algn="l">
              <a:spcBef>
                <a:spcPts val="1600"/>
              </a:spcBef>
              <a:spcAft>
                <a:spcPts val="1600"/>
              </a:spcAft>
              <a:buNone/>
            </a:pPr>
            <a:r>
              <a:t/>
            </a:r>
            <a:endParaRPr/>
          </a:p>
        </p:txBody>
      </p:sp>
      <p:sp>
        <p:nvSpPr>
          <p:cNvPr id="368" name="Google Shape;368;p56"/>
          <p:cNvSpPr txBox="1"/>
          <p:nvPr/>
        </p:nvSpPr>
        <p:spPr>
          <a:xfrm>
            <a:off x="5300550" y="2547250"/>
            <a:ext cx="4109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7"/>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t>What works well?</a:t>
            </a:r>
            <a:endParaRPr/>
          </a:p>
        </p:txBody>
      </p:sp>
      <p:sp>
        <p:nvSpPr>
          <p:cNvPr id="374" name="Google Shape;374;p57"/>
          <p:cNvSpPr txBox="1"/>
          <p:nvPr>
            <p:ph idx="1" type="body"/>
          </p:nvPr>
        </p:nvSpPr>
        <p:spPr>
          <a:xfrm>
            <a:off x="500550" y="10620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Quick sorting</a:t>
            </a:r>
            <a:endParaRPr/>
          </a:p>
          <a:p>
            <a:pPr indent="-342900" lvl="0" marL="457200" rtl="0" algn="l">
              <a:spcBef>
                <a:spcPts val="0"/>
              </a:spcBef>
              <a:spcAft>
                <a:spcPts val="0"/>
              </a:spcAft>
              <a:buSzPts val="1800"/>
              <a:buChar char="●"/>
            </a:pPr>
            <a:r>
              <a:rPr lang="en"/>
              <a:t>On Demand Scans</a:t>
            </a:r>
            <a:endParaRPr/>
          </a:p>
          <a:p>
            <a:pPr indent="-342900" lvl="0" marL="457200" rtl="0" algn="l">
              <a:spcBef>
                <a:spcPts val="0"/>
              </a:spcBef>
              <a:spcAft>
                <a:spcPts val="0"/>
              </a:spcAft>
              <a:buSzPts val="1800"/>
              <a:buChar char="●"/>
            </a:pPr>
            <a:r>
              <a:rPr lang="en"/>
              <a:t>Dashboard displays containing customizable data</a:t>
            </a:r>
            <a:endParaRPr/>
          </a:p>
          <a:p>
            <a:pPr indent="-342900" lvl="0" marL="457200" rtl="0" algn="l">
              <a:spcBef>
                <a:spcPts val="0"/>
              </a:spcBef>
              <a:spcAft>
                <a:spcPts val="0"/>
              </a:spcAft>
              <a:buSzPts val="1800"/>
              <a:buChar char="●"/>
            </a:pPr>
            <a:r>
              <a:rPr lang="en"/>
              <a:t>Import/Export</a:t>
            </a:r>
            <a:endParaRPr/>
          </a:p>
          <a:p>
            <a:pPr indent="-342900" lvl="0" marL="457200" rtl="0" algn="l">
              <a:spcBef>
                <a:spcPts val="0"/>
              </a:spcBef>
              <a:spcAft>
                <a:spcPts val="0"/>
              </a:spcAft>
              <a:buSzPts val="1800"/>
              <a:buChar char="●"/>
            </a:pPr>
            <a:r>
              <a:rPr lang="en"/>
              <a:t>Support is strong</a:t>
            </a:r>
            <a:endParaRPr/>
          </a:p>
          <a:p>
            <a:pPr indent="-317500" lvl="1" marL="914400" rtl="0" algn="l">
              <a:spcBef>
                <a:spcPts val="0"/>
              </a:spcBef>
              <a:spcAft>
                <a:spcPts val="0"/>
              </a:spcAft>
              <a:buSzPts val="1400"/>
              <a:buChar char="○"/>
            </a:pPr>
            <a:r>
              <a:rPr lang="en"/>
              <a:t>Chat</a:t>
            </a:r>
            <a:endParaRPr/>
          </a:p>
          <a:p>
            <a:pPr indent="-317500" lvl="1" marL="914400" rtl="0" algn="l">
              <a:spcBef>
                <a:spcPts val="0"/>
              </a:spcBef>
              <a:spcAft>
                <a:spcPts val="0"/>
              </a:spcAft>
              <a:buSzPts val="1400"/>
              <a:buChar char="○"/>
            </a:pPr>
            <a:r>
              <a:rPr lang="en"/>
              <a:t>Phone</a:t>
            </a:r>
            <a:endParaRPr/>
          </a:p>
          <a:p>
            <a:pPr indent="-317500" lvl="1" marL="914400" rtl="0" algn="l">
              <a:spcBef>
                <a:spcPts val="0"/>
              </a:spcBef>
              <a:spcAft>
                <a:spcPts val="0"/>
              </a:spcAft>
              <a:buSzPts val="1400"/>
              <a:buChar char="○"/>
            </a:pPr>
            <a:r>
              <a:rPr lang="en"/>
              <a:t>Email</a:t>
            </a:r>
            <a:endParaRPr/>
          </a:p>
          <a:p>
            <a:pPr indent="-342900" lvl="0" marL="457200" rtl="0" algn="l">
              <a:spcBef>
                <a:spcPts val="0"/>
              </a:spcBef>
              <a:spcAft>
                <a:spcPts val="0"/>
              </a:spcAft>
              <a:buSzPts val="1800"/>
              <a:buChar char="●"/>
            </a:pPr>
            <a:r>
              <a:rPr lang="en"/>
              <a:t>Ignores duplicates</a:t>
            </a:r>
            <a:endParaRPr/>
          </a:p>
        </p:txBody>
      </p:sp>
      <p:pic>
        <p:nvPicPr>
          <p:cNvPr id="375" name="Google Shape;375;p57"/>
          <p:cNvPicPr preferRelativeResize="0"/>
          <p:nvPr/>
        </p:nvPicPr>
        <p:blipFill>
          <a:blip r:embed="rId3">
            <a:alphaModFix/>
          </a:blip>
          <a:stretch>
            <a:fillRect/>
          </a:stretch>
        </p:blipFill>
        <p:spPr>
          <a:xfrm>
            <a:off x="3719575" y="229925"/>
            <a:ext cx="5061125" cy="132272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8"/>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could be improved?</a:t>
            </a:r>
            <a:endParaRPr/>
          </a:p>
        </p:txBody>
      </p:sp>
      <p:sp>
        <p:nvSpPr>
          <p:cNvPr id="381" name="Google Shape;381;p58"/>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Complex filtering and search for a specific device</a:t>
            </a:r>
            <a:endParaRPr/>
          </a:p>
          <a:p>
            <a:pPr indent="-317500" lvl="1" marL="914400" rtl="0" algn="l">
              <a:spcBef>
                <a:spcPts val="0"/>
              </a:spcBef>
              <a:spcAft>
                <a:spcPts val="0"/>
              </a:spcAft>
              <a:buSzPts val="1400"/>
              <a:buChar char="○"/>
            </a:pPr>
            <a:r>
              <a:rPr lang="en"/>
              <a:t>Is, contains, between</a:t>
            </a:r>
            <a:endParaRPr/>
          </a:p>
          <a:p>
            <a:pPr indent="-342900" lvl="0" marL="457200" rtl="0" algn="l">
              <a:spcBef>
                <a:spcPts val="0"/>
              </a:spcBef>
              <a:spcAft>
                <a:spcPts val="0"/>
              </a:spcAft>
              <a:buSzPts val="1800"/>
              <a:buChar char="●"/>
            </a:pPr>
            <a:r>
              <a:rPr lang="en"/>
              <a:t>Writes Over/Deletes monitors if they are no longer connected to a workstation</a:t>
            </a:r>
            <a:endParaRPr/>
          </a:p>
          <a:p>
            <a:pPr indent="-342900" lvl="0" marL="457200" rtl="0" algn="l">
              <a:spcBef>
                <a:spcPts val="0"/>
              </a:spcBef>
              <a:spcAft>
                <a:spcPts val="0"/>
              </a:spcAft>
              <a:buSzPts val="1800"/>
              <a:buChar char="●"/>
            </a:pPr>
            <a:r>
              <a:rPr lang="en"/>
              <a:t>PC and Monitors don’t always come across a network scan</a:t>
            </a:r>
            <a:endParaRPr/>
          </a:p>
          <a:p>
            <a:pPr indent="-342900" lvl="0" marL="457200" rtl="0" algn="l">
              <a:spcBef>
                <a:spcPts val="0"/>
              </a:spcBef>
              <a:spcAft>
                <a:spcPts val="0"/>
              </a:spcAft>
              <a:buSzPts val="1800"/>
              <a:buChar char="●"/>
            </a:pPr>
            <a:r>
              <a:rPr lang="en"/>
              <a:t>Manually need to remove devices when they are no longer in use</a:t>
            </a:r>
            <a:endParaRPr/>
          </a:p>
          <a:p>
            <a:pPr indent="-342900" lvl="0" marL="457200" rtl="0" algn="l">
              <a:spcBef>
                <a:spcPts val="0"/>
              </a:spcBef>
              <a:spcAft>
                <a:spcPts val="0"/>
              </a:spcAft>
              <a:buSzPts val="1800"/>
              <a:buChar char="●"/>
            </a:pPr>
            <a:r>
              <a:rPr lang="en"/>
              <a:t>Length of time to complete a full or incremental scan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59"/>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Continuous Problems with Maintaining Inventory</a:t>
            </a:r>
            <a:endParaRPr/>
          </a:p>
        </p:txBody>
      </p:sp>
      <p:sp>
        <p:nvSpPr>
          <p:cNvPr id="387" name="Google Shape;387;p59"/>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Displacement of staff</a:t>
            </a:r>
            <a:endParaRPr/>
          </a:p>
          <a:p>
            <a:pPr indent="-342900" lvl="0" marL="457200" rtl="0" algn="l">
              <a:spcBef>
                <a:spcPts val="0"/>
              </a:spcBef>
              <a:spcAft>
                <a:spcPts val="0"/>
              </a:spcAft>
              <a:buSzPts val="1800"/>
              <a:buChar char="●"/>
            </a:pPr>
            <a:r>
              <a:rPr lang="en"/>
              <a:t>Inability to upgrade all devices at once</a:t>
            </a:r>
            <a:endParaRPr/>
          </a:p>
          <a:p>
            <a:pPr indent="-342900" lvl="0" marL="457200" rtl="0" algn="l">
              <a:spcBef>
                <a:spcPts val="0"/>
              </a:spcBef>
              <a:spcAft>
                <a:spcPts val="0"/>
              </a:spcAft>
              <a:buSzPts val="1800"/>
              <a:buChar char="●"/>
            </a:pPr>
            <a:r>
              <a:rPr lang="en"/>
              <a:t>Dependability on others to provide updates on changes</a:t>
            </a:r>
            <a:endParaRPr/>
          </a:p>
          <a:p>
            <a:pPr indent="-342900" lvl="0" marL="457200" rtl="0" algn="l">
              <a:spcBef>
                <a:spcPts val="0"/>
              </a:spcBef>
              <a:spcAft>
                <a:spcPts val="0"/>
              </a:spcAft>
              <a:buSzPts val="1800"/>
              <a:buChar char="●"/>
            </a:pPr>
            <a:r>
              <a:rPr lang="en"/>
              <a:t>Inconsistency with scans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60"/>
          <p:cNvSpPr txBox="1"/>
          <p:nvPr>
            <p:ph type="title"/>
          </p:nvPr>
        </p:nvSpPr>
        <p:spPr>
          <a:xfrm>
            <a:off x="2687550" y="1096025"/>
            <a:ext cx="3768900" cy="18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600"/>
              <a:t>Q &amp; A</a:t>
            </a:r>
            <a:endParaRPr sz="96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61"/>
          <p:cNvSpPr txBox="1"/>
          <p:nvPr>
            <p:ph type="title"/>
          </p:nvPr>
        </p:nvSpPr>
        <p:spPr>
          <a:xfrm>
            <a:off x="500550" y="456900"/>
            <a:ext cx="83121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000000"/>
                </a:solidFill>
              </a:rPr>
              <a:t>Disclaimer of Endorsement under FEDERAL TRADE COMMISSION, 16 CFR Part 255</a:t>
            </a:r>
            <a:endParaRPr>
              <a:solidFill>
                <a:srgbClr val="000000"/>
              </a:solidFill>
            </a:endParaRPr>
          </a:p>
        </p:txBody>
      </p:sp>
      <p:sp>
        <p:nvSpPr>
          <p:cNvPr id="398" name="Google Shape;398;p61"/>
          <p:cNvSpPr txBox="1"/>
          <p:nvPr>
            <p:ph idx="1" type="body"/>
          </p:nvPr>
        </p:nvSpPr>
        <p:spPr>
          <a:xfrm>
            <a:off x="500550" y="1138225"/>
            <a:ext cx="8312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This presentation is not an endorsement of any product manufacturer or reseller (These Entities) by the School District of Holmen. The District, its board, employees and representatives have no business affiliation with These Entities, their employees, agents or representatives. The District receives no commission or direct business benefit from These Entities for sharing this information or subsequent sales of goods/services by These Entities resulting from distribution of this information. This notification is being provided to promote awareness of goods/services that certain individuals may be interested in and/or benefit from. The District neither warrants nor represents that the claimed benefit(s) of goods/services offered by These Entities promote outcomes consistent with the District’s vision and mission. You are encouraged to, and solely responsible for, researching and determining the advantages and risks of establishing a service relationship with These Entities.</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500550" y="21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Inventory System Lifecycle</a:t>
            </a:r>
            <a:endParaRPr/>
          </a:p>
        </p:txBody>
      </p:sp>
      <p:sp>
        <p:nvSpPr>
          <p:cNvPr id="83" name="Google Shape;83;p17"/>
          <p:cNvSpPr txBox="1"/>
          <p:nvPr>
            <p:ph idx="1" type="body"/>
          </p:nvPr>
        </p:nvSpPr>
        <p:spPr>
          <a:xfrm>
            <a:off x="500550" y="7534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2"/>
            </a:pPr>
            <a:r>
              <a:rPr lang="en"/>
              <a:t>Follett Destiny</a:t>
            </a:r>
            <a:endParaRPr/>
          </a:p>
          <a:p>
            <a:pPr indent="-304800" lvl="1" marL="914400" rtl="0" algn="l">
              <a:spcBef>
                <a:spcPts val="0"/>
              </a:spcBef>
              <a:spcAft>
                <a:spcPts val="0"/>
              </a:spcAft>
              <a:buSzPts val="1200"/>
              <a:buAutoNum type="alphaLcPeriod"/>
            </a:pPr>
            <a:r>
              <a:rPr lang="en" sz="1200"/>
              <a:t>Pros</a:t>
            </a:r>
            <a:endParaRPr sz="1200"/>
          </a:p>
          <a:p>
            <a:pPr indent="-304800" lvl="2" marL="1371600" rtl="0" algn="l">
              <a:spcBef>
                <a:spcPts val="0"/>
              </a:spcBef>
              <a:spcAft>
                <a:spcPts val="0"/>
              </a:spcAft>
              <a:buSzPts val="1200"/>
              <a:buAutoNum type="romanLcPeriod"/>
            </a:pPr>
            <a:r>
              <a:rPr lang="en" sz="1200"/>
              <a:t>Software utilized in LMC</a:t>
            </a:r>
            <a:endParaRPr sz="1200"/>
          </a:p>
          <a:p>
            <a:pPr indent="-304800" lvl="1" marL="914400" rtl="0" algn="l">
              <a:spcBef>
                <a:spcPts val="0"/>
              </a:spcBef>
              <a:spcAft>
                <a:spcPts val="0"/>
              </a:spcAft>
              <a:buSzPts val="1200"/>
              <a:buAutoNum type="alphaLcPeriod"/>
            </a:pPr>
            <a:r>
              <a:rPr lang="en" sz="1200"/>
              <a:t>Cons</a:t>
            </a:r>
            <a:endParaRPr sz="1200"/>
          </a:p>
          <a:p>
            <a:pPr indent="-304800" lvl="2" marL="1371600" rtl="0" algn="l">
              <a:spcBef>
                <a:spcPts val="0"/>
              </a:spcBef>
              <a:spcAft>
                <a:spcPts val="0"/>
              </a:spcAft>
              <a:buSzPts val="1200"/>
              <a:buAutoNum type="romanLcPeriod"/>
            </a:pPr>
            <a:r>
              <a:rPr lang="en" sz="1200"/>
              <a:t>Difficult transition</a:t>
            </a:r>
            <a:endParaRPr sz="1200"/>
          </a:p>
          <a:p>
            <a:pPr indent="-304800" lvl="2" marL="1371600" rtl="0" algn="l">
              <a:spcBef>
                <a:spcPts val="0"/>
              </a:spcBef>
              <a:spcAft>
                <a:spcPts val="0"/>
              </a:spcAft>
              <a:buSzPts val="1200"/>
              <a:buAutoNum type="romanLcPeriod"/>
            </a:pPr>
            <a:r>
              <a:rPr lang="en" sz="1200"/>
              <a:t>Unreasonable to maintain</a:t>
            </a:r>
            <a:endParaRPr sz="1200"/>
          </a:p>
          <a:p>
            <a:pPr indent="-304800" lvl="2" marL="1371600" rtl="0" algn="l">
              <a:spcBef>
                <a:spcPts val="0"/>
              </a:spcBef>
              <a:spcAft>
                <a:spcPts val="0"/>
              </a:spcAft>
              <a:buSzPts val="1200"/>
              <a:buAutoNum type="romanLcPeriod"/>
            </a:pPr>
            <a:r>
              <a:rPr lang="en" sz="1200"/>
              <a:t>Too many variables to include with each item</a:t>
            </a:r>
            <a:endParaRPr sz="1200"/>
          </a:p>
          <a:p>
            <a:pPr indent="-304800" lvl="2" marL="1371600" rtl="0" algn="l">
              <a:spcBef>
                <a:spcPts val="0"/>
              </a:spcBef>
              <a:spcAft>
                <a:spcPts val="0"/>
              </a:spcAft>
              <a:buSzPts val="1200"/>
              <a:buAutoNum type="romanLcPeriod"/>
            </a:pPr>
            <a:r>
              <a:rPr lang="en" sz="1200"/>
              <a:t>Expensive</a:t>
            </a:r>
            <a:endParaRPr sz="1200"/>
          </a:p>
          <a:p>
            <a:pPr indent="0" lvl="0" marL="457200" rtl="0" algn="l">
              <a:spcBef>
                <a:spcPts val="1600"/>
              </a:spcBef>
              <a:spcAft>
                <a:spcPts val="1600"/>
              </a:spcAft>
              <a:buNone/>
            </a:pPr>
            <a:r>
              <a:t/>
            </a:r>
            <a:endParaRPr/>
          </a:p>
        </p:txBody>
      </p:sp>
      <p:pic>
        <p:nvPicPr>
          <p:cNvPr id="84" name="Google Shape;84;p17"/>
          <p:cNvPicPr preferRelativeResize="0"/>
          <p:nvPr/>
        </p:nvPicPr>
        <p:blipFill>
          <a:blip r:embed="rId3">
            <a:alphaModFix/>
          </a:blip>
          <a:stretch>
            <a:fillRect/>
          </a:stretch>
        </p:blipFill>
        <p:spPr>
          <a:xfrm>
            <a:off x="4948325" y="905374"/>
            <a:ext cx="1055651" cy="704275"/>
          </a:xfrm>
          <a:prstGeom prst="rect">
            <a:avLst/>
          </a:prstGeom>
          <a:noFill/>
          <a:ln>
            <a:noFill/>
          </a:ln>
        </p:spPr>
      </p:pic>
      <p:pic>
        <p:nvPicPr>
          <p:cNvPr id="85" name="Google Shape;85;p17"/>
          <p:cNvPicPr preferRelativeResize="0"/>
          <p:nvPr/>
        </p:nvPicPr>
        <p:blipFill>
          <a:blip r:embed="rId4">
            <a:alphaModFix/>
          </a:blip>
          <a:stretch>
            <a:fillRect/>
          </a:stretch>
        </p:blipFill>
        <p:spPr>
          <a:xfrm>
            <a:off x="6152125" y="1405475"/>
            <a:ext cx="2555875" cy="998400"/>
          </a:xfrm>
          <a:prstGeom prst="rect">
            <a:avLst/>
          </a:prstGeom>
          <a:noFill/>
          <a:ln>
            <a:noFill/>
          </a:ln>
        </p:spPr>
      </p:pic>
      <p:cxnSp>
        <p:nvCxnSpPr>
          <p:cNvPr id="86" name="Google Shape;86;p17"/>
          <p:cNvCxnSpPr/>
          <p:nvPr/>
        </p:nvCxnSpPr>
        <p:spPr>
          <a:xfrm>
            <a:off x="6094097" y="1189172"/>
            <a:ext cx="918600" cy="360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500550" y="456900"/>
            <a:ext cx="2755200" cy="182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Inventory </a:t>
            </a:r>
            <a:endParaRPr/>
          </a:p>
          <a:p>
            <a:pPr indent="0" lvl="0" marL="0" rtl="0" algn="l">
              <a:spcBef>
                <a:spcPts val="0"/>
              </a:spcBef>
              <a:spcAft>
                <a:spcPts val="0"/>
              </a:spcAft>
              <a:buNone/>
            </a:pPr>
            <a:r>
              <a:rPr lang="en"/>
              <a:t>System Lifecycle</a:t>
            </a:r>
            <a:endParaRPr sz="1200"/>
          </a:p>
        </p:txBody>
      </p:sp>
      <p:sp>
        <p:nvSpPr>
          <p:cNvPr id="92" name="Google Shape;92;p18"/>
          <p:cNvSpPr txBox="1"/>
          <p:nvPr>
            <p:ph idx="1" type="body"/>
          </p:nvPr>
        </p:nvSpPr>
        <p:spPr>
          <a:xfrm>
            <a:off x="500550" y="1138213"/>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93" name="Google Shape;93;p18"/>
          <p:cNvPicPr preferRelativeResize="0"/>
          <p:nvPr/>
        </p:nvPicPr>
        <p:blipFill>
          <a:blip r:embed="rId3">
            <a:alphaModFix/>
          </a:blip>
          <a:stretch>
            <a:fillRect/>
          </a:stretch>
        </p:blipFill>
        <p:spPr>
          <a:xfrm>
            <a:off x="3658726" y="254250"/>
            <a:ext cx="5146601" cy="351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What details are needed from the software?</a:t>
            </a:r>
            <a:endParaRPr/>
          </a:p>
        </p:txBody>
      </p:sp>
      <p:sp>
        <p:nvSpPr>
          <p:cNvPr id="99" name="Google Shape;99;p19"/>
          <p:cNvSpPr txBox="1"/>
          <p:nvPr>
            <p:ph idx="1" type="body"/>
          </p:nvPr>
        </p:nvSpPr>
        <p:spPr>
          <a:xfrm>
            <a:off x="500550" y="1138225"/>
            <a:ext cx="4440600" cy="2629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Types of equipment to Inventory?</a:t>
            </a:r>
            <a:endParaRPr/>
          </a:p>
          <a:p>
            <a:pPr indent="-317500" lvl="1" marL="1028700" rtl="0" algn="l">
              <a:spcBef>
                <a:spcPts val="0"/>
              </a:spcBef>
              <a:spcAft>
                <a:spcPts val="0"/>
              </a:spcAft>
              <a:buSzPts val="1400"/>
              <a:buChar char="○"/>
            </a:pPr>
            <a:r>
              <a:rPr lang="en"/>
              <a:t>Any tech device valued over $100</a:t>
            </a:r>
            <a:endParaRPr/>
          </a:p>
          <a:p>
            <a:pPr indent="-317500" lvl="1" marL="1028700" rtl="0" algn="l">
              <a:spcBef>
                <a:spcPts val="0"/>
              </a:spcBef>
              <a:spcAft>
                <a:spcPts val="0"/>
              </a:spcAft>
              <a:buSzPts val="1400"/>
              <a:buChar char="○"/>
            </a:pPr>
            <a:r>
              <a:rPr lang="en"/>
              <a:t>Previously, anything utilized by the tech department was inventoried, including cords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00" name="Google Shape;100;p19"/>
          <p:cNvSpPr txBox="1"/>
          <p:nvPr>
            <p:ph idx="1" type="body"/>
          </p:nvPr>
        </p:nvSpPr>
        <p:spPr>
          <a:xfrm>
            <a:off x="4351950" y="1138225"/>
            <a:ext cx="4440600" cy="94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this generally encompasses, but not limited to?</a:t>
            </a:r>
            <a:endParaRPr/>
          </a:p>
          <a:p>
            <a:pPr indent="0" lvl="0" marL="0" rtl="0" algn="l">
              <a:spcBef>
                <a:spcPts val="1600"/>
              </a:spcBef>
              <a:spcAft>
                <a:spcPts val="1600"/>
              </a:spcAft>
              <a:buNone/>
            </a:pPr>
            <a:r>
              <a:t/>
            </a:r>
            <a:endParaRPr/>
          </a:p>
        </p:txBody>
      </p:sp>
      <p:sp>
        <p:nvSpPr>
          <p:cNvPr id="101" name="Google Shape;101;p19"/>
          <p:cNvSpPr txBox="1"/>
          <p:nvPr/>
        </p:nvSpPr>
        <p:spPr>
          <a:xfrm>
            <a:off x="3729000" y="1907400"/>
            <a:ext cx="3000000" cy="1509000"/>
          </a:xfrm>
          <a:prstGeom prst="rect">
            <a:avLst/>
          </a:prstGeom>
          <a:noFill/>
          <a:ln>
            <a:noFill/>
          </a:ln>
        </p:spPr>
        <p:txBody>
          <a:bodyPr anchorCtr="0" anchor="t" bIns="91425" lIns="91425" spcFirstLastPara="1" rIns="91425" wrap="square" tIns="91425">
            <a:noAutofit/>
          </a:bodyPr>
          <a:lstStyle/>
          <a:p>
            <a:pPr indent="-317500" lvl="1" marL="1371600" rtl="0" algn="l">
              <a:lnSpc>
                <a:spcPct val="115000"/>
              </a:lnSpc>
              <a:spcBef>
                <a:spcPts val="0"/>
              </a:spcBef>
              <a:spcAft>
                <a:spcPts val="0"/>
              </a:spcAft>
              <a:buClr>
                <a:schemeClr val="dk1"/>
              </a:buClr>
              <a:buSzPts val="1400"/>
              <a:buChar char="○"/>
            </a:pPr>
            <a:r>
              <a:rPr lang="en">
                <a:solidFill>
                  <a:schemeClr val="dk1"/>
                </a:solidFill>
              </a:rPr>
              <a:t>Desktop</a:t>
            </a:r>
            <a:endParaRPr>
              <a:solidFill>
                <a:schemeClr val="dk1"/>
              </a:solidFill>
            </a:endParaRPr>
          </a:p>
          <a:p>
            <a:pPr indent="-317500" lvl="1" marL="1371600" rtl="0" algn="l">
              <a:lnSpc>
                <a:spcPct val="115000"/>
              </a:lnSpc>
              <a:spcBef>
                <a:spcPts val="0"/>
              </a:spcBef>
              <a:spcAft>
                <a:spcPts val="0"/>
              </a:spcAft>
              <a:buClr>
                <a:schemeClr val="dk1"/>
              </a:buClr>
              <a:buSzPts val="1400"/>
              <a:buChar char="○"/>
            </a:pPr>
            <a:r>
              <a:rPr lang="en">
                <a:solidFill>
                  <a:schemeClr val="dk1"/>
                </a:solidFill>
              </a:rPr>
              <a:t>Laptop</a:t>
            </a:r>
            <a:endParaRPr>
              <a:solidFill>
                <a:schemeClr val="dk1"/>
              </a:solidFill>
            </a:endParaRPr>
          </a:p>
          <a:p>
            <a:pPr indent="-317500" lvl="1" marL="1371600" rtl="0" algn="l">
              <a:lnSpc>
                <a:spcPct val="115000"/>
              </a:lnSpc>
              <a:spcBef>
                <a:spcPts val="0"/>
              </a:spcBef>
              <a:spcAft>
                <a:spcPts val="0"/>
              </a:spcAft>
              <a:buClr>
                <a:schemeClr val="dk1"/>
              </a:buClr>
              <a:buSzPts val="1400"/>
              <a:buChar char="○"/>
            </a:pPr>
            <a:r>
              <a:rPr lang="en">
                <a:solidFill>
                  <a:schemeClr val="dk1"/>
                </a:solidFill>
              </a:rPr>
              <a:t>Chromebook</a:t>
            </a:r>
            <a:endParaRPr>
              <a:solidFill>
                <a:schemeClr val="dk1"/>
              </a:solidFill>
            </a:endParaRPr>
          </a:p>
          <a:p>
            <a:pPr indent="-317500" lvl="1" marL="1371600" rtl="0" algn="l">
              <a:lnSpc>
                <a:spcPct val="115000"/>
              </a:lnSpc>
              <a:spcBef>
                <a:spcPts val="0"/>
              </a:spcBef>
              <a:spcAft>
                <a:spcPts val="0"/>
              </a:spcAft>
              <a:buClr>
                <a:schemeClr val="dk1"/>
              </a:buClr>
              <a:buSzPts val="1400"/>
              <a:buChar char="○"/>
            </a:pPr>
            <a:r>
              <a:rPr lang="en">
                <a:solidFill>
                  <a:schemeClr val="dk1"/>
                </a:solidFill>
              </a:rPr>
              <a:t>Chromebook Cart</a:t>
            </a:r>
            <a:endParaRPr>
              <a:solidFill>
                <a:schemeClr val="dk1"/>
              </a:solidFill>
            </a:endParaRPr>
          </a:p>
          <a:p>
            <a:pPr indent="-317500" lvl="1" marL="1371600" rtl="0" algn="l">
              <a:lnSpc>
                <a:spcPct val="115000"/>
              </a:lnSpc>
              <a:spcBef>
                <a:spcPts val="0"/>
              </a:spcBef>
              <a:spcAft>
                <a:spcPts val="0"/>
              </a:spcAft>
              <a:buClr>
                <a:schemeClr val="dk1"/>
              </a:buClr>
              <a:buSzPts val="1400"/>
              <a:buChar char="○"/>
            </a:pPr>
            <a:r>
              <a:rPr lang="en">
                <a:solidFill>
                  <a:schemeClr val="dk1"/>
                </a:solidFill>
              </a:rPr>
              <a:t>iPad</a:t>
            </a:r>
            <a:endParaRPr>
              <a:solidFill>
                <a:schemeClr val="dk1"/>
              </a:solidFill>
            </a:endParaRPr>
          </a:p>
          <a:p>
            <a:pPr indent="-317500" lvl="1" marL="1371600" rtl="0" algn="l">
              <a:lnSpc>
                <a:spcPct val="115000"/>
              </a:lnSpc>
              <a:spcBef>
                <a:spcPts val="0"/>
              </a:spcBef>
              <a:spcAft>
                <a:spcPts val="0"/>
              </a:spcAft>
              <a:buClr>
                <a:schemeClr val="dk1"/>
              </a:buClr>
              <a:buSzPts val="1400"/>
              <a:buChar char="○"/>
            </a:pPr>
            <a:r>
              <a:rPr lang="en">
                <a:solidFill>
                  <a:schemeClr val="dk1"/>
                </a:solidFill>
              </a:rPr>
              <a:t>iPad Cart</a:t>
            </a:r>
            <a:endParaRPr>
              <a:solidFill>
                <a:schemeClr val="dk1"/>
              </a:solidFill>
            </a:endParaRPr>
          </a:p>
        </p:txBody>
      </p:sp>
      <p:sp>
        <p:nvSpPr>
          <p:cNvPr id="102" name="Google Shape;102;p19"/>
          <p:cNvSpPr txBox="1"/>
          <p:nvPr/>
        </p:nvSpPr>
        <p:spPr>
          <a:xfrm>
            <a:off x="5659500" y="1907400"/>
            <a:ext cx="3000000" cy="3000000"/>
          </a:xfrm>
          <a:prstGeom prst="rect">
            <a:avLst/>
          </a:prstGeom>
          <a:noFill/>
          <a:ln>
            <a:noFill/>
          </a:ln>
        </p:spPr>
        <p:txBody>
          <a:bodyPr anchorCtr="0" anchor="t" bIns="91425" lIns="91425" spcFirstLastPara="1" rIns="91425" wrap="square" tIns="91425">
            <a:noAutofit/>
          </a:bodyPr>
          <a:lstStyle/>
          <a:p>
            <a:pPr indent="-317500" lvl="1" marL="1371600" rtl="0" algn="l">
              <a:lnSpc>
                <a:spcPct val="115000"/>
              </a:lnSpc>
              <a:spcBef>
                <a:spcPts val="0"/>
              </a:spcBef>
              <a:spcAft>
                <a:spcPts val="0"/>
              </a:spcAft>
              <a:buClr>
                <a:schemeClr val="dk1"/>
              </a:buClr>
              <a:buSzPts val="1400"/>
              <a:buChar char="○"/>
            </a:pPr>
            <a:r>
              <a:rPr lang="en">
                <a:solidFill>
                  <a:schemeClr val="dk1"/>
                </a:solidFill>
              </a:rPr>
              <a:t>Doc Cam</a:t>
            </a:r>
            <a:endParaRPr>
              <a:solidFill>
                <a:schemeClr val="dk1"/>
              </a:solidFill>
            </a:endParaRPr>
          </a:p>
          <a:p>
            <a:pPr indent="-317500" lvl="1" marL="1371600" rtl="0" algn="l">
              <a:lnSpc>
                <a:spcPct val="115000"/>
              </a:lnSpc>
              <a:spcBef>
                <a:spcPts val="0"/>
              </a:spcBef>
              <a:spcAft>
                <a:spcPts val="0"/>
              </a:spcAft>
              <a:buClr>
                <a:schemeClr val="dk1"/>
              </a:buClr>
              <a:buSzPts val="1400"/>
              <a:buChar char="○"/>
            </a:pPr>
            <a:r>
              <a:rPr lang="en">
                <a:solidFill>
                  <a:schemeClr val="dk1"/>
                </a:solidFill>
              </a:rPr>
              <a:t>Projector</a:t>
            </a:r>
            <a:endParaRPr>
              <a:solidFill>
                <a:schemeClr val="dk1"/>
              </a:solidFill>
            </a:endParaRPr>
          </a:p>
          <a:p>
            <a:pPr indent="-317500" lvl="1" marL="1371600" rtl="0" algn="l">
              <a:lnSpc>
                <a:spcPct val="115000"/>
              </a:lnSpc>
              <a:spcBef>
                <a:spcPts val="0"/>
              </a:spcBef>
              <a:spcAft>
                <a:spcPts val="0"/>
              </a:spcAft>
              <a:buClr>
                <a:schemeClr val="dk1"/>
              </a:buClr>
              <a:buSzPts val="1400"/>
              <a:buChar char="○"/>
            </a:pPr>
            <a:r>
              <a:rPr lang="en">
                <a:solidFill>
                  <a:schemeClr val="dk1"/>
                </a:solidFill>
              </a:rPr>
              <a:t>IFP</a:t>
            </a:r>
            <a:endParaRPr>
              <a:solidFill>
                <a:schemeClr val="dk1"/>
              </a:solidFill>
            </a:endParaRPr>
          </a:p>
          <a:p>
            <a:pPr indent="-317500" lvl="1" marL="1371600" rtl="0" algn="l">
              <a:lnSpc>
                <a:spcPct val="115000"/>
              </a:lnSpc>
              <a:spcBef>
                <a:spcPts val="0"/>
              </a:spcBef>
              <a:spcAft>
                <a:spcPts val="0"/>
              </a:spcAft>
              <a:buClr>
                <a:schemeClr val="dk1"/>
              </a:buClr>
              <a:buSzPts val="1400"/>
              <a:buChar char="○"/>
            </a:pPr>
            <a:r>
              <a:rPr lang="en">
                <a:solidFill>
                  <a:schemeClr val="dk1"/>
                </a:solidFill>
              </a:rPr>
              <a:t>Printers</a:t>
            </a:r>
            <a:endParaRPr>
              <a:solidFill>
                <a:schemeClr val="dk1"/>
              </a:solidFill>
            </a:endParaRPr>
          </a:p>
          <a:p>
            <a:pPr indent="-317500" lvl="1" marL="1371600" rtl="0" algn="l">
              <a:lnSpc>
                <a:spcPct val="115000"/>
              </a:lnSpc>
              <a:spcBef>
                <a:spcPts val="0"/>
              </a:spcBef>
              <a:spcAft>
                <a:spcPts val="0"/>
              </a:spcAft>
              <a:buClr>
                <a:schemeClr val="dk1"/>
              </a:buClr>
              <a:buSzPts val="1400"/>
              <a:buChar char="○"/>
            </a:pPr>
            <a:r>
              <a:rPr lang="en">
                <a:solidFill>
                  <a:schemeClr val="dk1"/>
                </a:solidFill>
              </a:rPr>
              <a:t>Audio Systems</a:t>
            </a:r>
            <a:endParaRPr>
              <a:solidFill>
                <a:schemeClr val="dk1"/>
              </a:solidFill>
            </a:endParaRPr>
          </a:p>
          <a:p>
            <a:pPr indent="-317500" lvl="1" marL="1371600" rtl="0" algn="l">
              <a:lnSpc>
                <a:spcPct val="115000"/>
              </a:lnSpc>
              <a:spcBef>
                <a:spcPts val="0"/>
              </a:spcBef>
              <a:spcAft>
                <a:spcPts val="0"/>
              </a:spcAft>
              <a:buClr>
                <a:schemeClr val="dk1"/>
              </a:buClr>
              <a:buSzPts val="1400"/>
              <a:buChar char="○"/>
            </a:pPr>
            <a:r>
              <a:rPr lang="en">
                <a:solidFill>
                  <a:schemeClr val="dk1"/>
                </a:solidFill>
              </a:rPr>
              <a:t>TV</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500550" y="45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details are needed from the software</a:t>
            </a:r>
            <a:r>
              <a:rPr lang="en"/>
              <a:t>?</a:t>
            </a:r>
            <a:endParaRPr/>
          </a:p>
        </p:txBody>
      </p:sp>
      <p:sp>
        <p:nvSpPr>
          <p:cNvPr id="108" name="Google Shape;108;p20"/>
          <p:cNvSpPr txBox="1"/>
          <p:nvPr>
            <p:ph idx="1" type="body"/>
          </p:nvPr>
        </p:nvSpPr>
        <p:spPr>
          <a:xfrm>
            <a:off x="500550" y="1138225"/>
            <a:ext cx="4440600" cy="2629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details need to be captured?</a:t>
            </a:r>
            <a:endParaRPr/>
          </a:p>
          <a:p>
            <a:pPr indent="-317500" lvl="1" marL="1371600" rtl="0" algn="l">
              <a:spcBef>
                <a:spcPts val="0"/>
              </a:spcBef>
              <a:spcAft>
                <a:spcPts val="0"/>
              </a:spcAft>
              <a:buSzPts val="1400"/>
              <a:buChar char="○"/>
            </a:pPr>
            <a:r>
              <a:rPr lang="en"/>
              <a:t>Manufacturer</a:t>
            </a:r>
            <a:endParaRPr/>
          </a:p>
          <a:p>
            <a:pPr indent="-317500" lvl="1" marL="1371600" rtl="0" algn="l">
              <a:spcBef>
                <a:spcPts val="0"/>
              </a:spcBef>
              <a:spcAft>
                <a:spcPts val="0"/>
              </a:spcAft>
              <a:buSzPts val="1400"/>
              <a:buChar char="○"/>
            </a:pPr>
            <a:r>
              <a:rPr lang="en"/>
              <a:t>Model</a:t>
            </a:r>
            <a:endParaRPr/>
          </a:p>
          <a:p>
            <a:pPr indent="-317500" lvl="1" marL="1371600" rtl="0" algn="l">
              <a:spcBef>
                <a:spcPts val="0"/>
              </a:spcBef>
              <a:spcAft>
                <a:spcPts val="0"/>
              </a:spcAft>
              <a:buSzPts val="1400"/>
              <a:buChar char="○"/>
            </a:pPr>
            <a:r>
              <a:rPr lang="en"/>
              <a:t>Asset Tag</a:t>
            </a:r>
            <a:endParaRPr/>
          </a:p>
          <a:p>
            <a:pPr indent="-317500" lvl="1" marL="1371600" rtl="0" algn="l">
              <a:spcBef>
                <a:spcPts val="0"/>
              </a:spcBef>
              <a:spcAft>
                <a:spcPts val="0"/>
              </a:spcAft>
              <a:buSzPts val="1400"/>
              <a:buChar char="○"/>
            </a:pPr>
            <a:r>
              <a:rPr lang="en"/>
              <a:t>Location (building and room)</a:t>
            </a:r>
            <a:endParaRPr/>
          </a:p>
          <a:p>
            <a:pPr indent="-317500" lvl="1" marL="1371600" rtl="0" algn="l">
              <a:spcBef>
                <a:spcPts val="0"/>
              </a:spcBef>
              <a:spcAft>
                <a:spcPts val="0"/>
              </a:spcAft>
              <a:buSzPts val="1400"/>
              <a:buChar char="○"/>
            </a:pPr>
            <a:r>
              <a:rPr lang="en"/>
              <a:t>Purchase Date</a:t>
            </a:r>
            <a:endParaRPr/>
          </a:p>
          <a:p>
            <a:pPr indent="-317500" lvl="1" marL="1371600" rtl="0" algn="l">
              <a:spcBef>
                <a:spcPts val="0"/>
              </a:spcBef>
              <a:spcAft>
                <a:spcPts val="0"/>
              </a:spcAft>
              <a:buSzPts val="1400"/>
              <a:buChar char="○"/>
            </a:pPr>
            <a:r>
              <a:rPr lang="en"/>
              <a:t>Targeted Refresh Date</a:t>
            </a:r>
            <a:endParaRPr/>
          </a:p>
          <a:p>
            <a:pPr indent="-317500" lvl="1" marL="1371600" rtl="0" algn="l">
              <a:spcBef>
                <a:spcPts val="0"/>
              </a:spcBef>
              <a:spcAft>
                <a:spcPts val="0"/>
              </a:spcAft>
              <a:buSzPts val="1400"/>
              <a:buChar char="○"/>
            </a:pPr>
            <a:r>
              <a:rPr lang="en"/>
              <a:t>Warranty</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500550" y="21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Inventory System Lifecycle</a:t>
            </a:r>
            <a:endParaRPr/>
          </a:p>
        </p:txBody>
      </p:sp>
      <p:sp>
        <p:nvSpPr>
          <p:cNvPr id="114" name="Google Shape;114;p21"/>
          <p:cNvSpPr txBox="1"/>
          <p:nvPr>
            <p:ph idx="1" type="body"/>
          </p:nvPr>
        </p:nvSpPr>
        <p:spPr>
          <a:xfrm>
            <a:off x="500550" y="753413"/>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3"/>
            </a:pPr>
            <a:r>
              <a:rPr lang="en"/>
              <a:t>SCHOOLDUDE - Insight</a:t>
            </a:r>
            <a:endParaRPr/>
          </a:p>
        </p:txBody>
      </p:sp>
      <p:pic>
        <p:nvPicPr>
          <p:cNvPr id="115" name="Google Shape;115;p21"/>
          <p:cNvPicPr preferRelativeResize="0"/>
          <p:nvPr/>
        </p:nvPicPr>
        <p:blipFill>
          <a:blip r:embed="rId3">
            <a:alphaModFix/>
          </a:blip>
          <a:stretch>
            <a:fillRect/>
          </a:stretch>
        </p:blipFill>
        <p:spPr>
          <a:xfrm>
            <a:off x="500550" y="1189177"/>
            <a:ext cx="1889176" cy="1260350"/>
          </a:xfrm>
          <a:prstGeom prst="rect">
            <a:avLst/>
          </a:prstGeom>
          <a:noFill/>
          <a:ln>
            <a:noFill/>
          </a:ln>
        </p:spPr>
      </p:pic>
      <p:pic>
        <p:nvPicPr>
          <p:cNvPr id="116" name="Google Shape;116;p21"/>
          <p:cNvPicPr preferRelativeResize="0"/>
          <p:nvPr/>
        </p:nvPicPr>
        <p:blipFill>
          <a:blip r:embed="rId4">
            <a:alphaModFix/>
          </a:blip>
          <a:stretch>
            <a:fillRect/>
          </a:stretch>
        </p:blipFill>
        <p:spPr>
          <a:xfrm>
            <a:off x="3678401" y="1405469"/>
            <a:ext cx="2690726" cy="1051081"/>
          </a:xfrm>
          <a:prstGeom prst="rect">
            <a:avLst/>
          </a:prstGeom>
          <a:noFill/>
          <a:ln>
            <a:noFill/>
          </a:ln>
        </p:spPr>
      </p:pic>
      <p:cxnSp>
        <p:nvCxnSpPr>
          <p:cNvPr id="117" name="Google Shape;117;p21"/>
          <p:cNvCxnSpPr/>
          <p:nvPr/>
        </p:nvCxnSpPr>
        <p:spPr>
          <a:xfrm>
            <a:off x="2516597" y="1405472"/>
            <a:ext cx="918600" cy="360300"/>
          </a:xfrm>
          <a:prstGeom prst="straightConnector1">
            <a:avLst/>
          </a:prstGeom>
          <a:noFill/>
          <a:ln cap="flat" cmpd="sng" w="9525">
            <a:solidFill>
              <a:schemeClr val="dk2"/>
            </a:solidFill>
            <a:prstDash val="solid"/>
            <a:round/>
            <a:headEnd len="med" w="med" type="none"/>
            <a:tailEnd len="med" w="med" type="triangle"/>
          </a:ln>
        </p:spPr>
      </p:cxnSp>
      <p:cxnSp>
        <p:nvCxnSpPr>
          <p:cNvPr id="118" name="Google Shape;118;p21"/>
          <p:cNvCxnSpPr/>
          <p:nvPr/>
        </p:nvCxnSpPr>
        <p:spPr>
          <a:xfrm>
            <a:off x="5848925" y="2347350"/>
            <a:ext cx="1073700" cy="448800"/>
          </a:xfrm>
          <a:prstGeom prst="straightConnector1">
            <a:avLst/>
          </a:prstGeom>
          <a:noFill/>
          <a:ln cap="flat" cmpd="sng" w="9525">
            <a:solidFill>
              <a:schemeClr val="dk2"/>
            </a:solidFill>
            <a:prstDash val="solid"/>
            <a:round/>
            <a:headEnd len="med" w="med" type="none"/>
            <a:tailEnd len="med" w="med" type="triangle"/>
          </a:ln>
        </p:spPr>
      </p:cxnSp>
      <p:pic>
        <p:nvPicPr>
          <p:cNvPr id="119" name="Google Shape;119;p21"/>
          <p:cNvPicPr preferRelativeResize="0"/>
          <p:nvPr/>
        </p:nvPicPr>
        <p:blipFill>
          <a:blip r:embed="rId5">
            <a:alphaModFix/>
          </a:blip>
          <a:stretch>
            <a:fillRect/>
          </a:stretch>
        </p:blipFill>
        <p:spPr>
          <a:xfrm>
            <a:off x="7044125" y="2174850"/>
            <a:ext cx="1461100" cy="1461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